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311" r:id="rId3"/>
    <p:sldId id="313" r:id="rId4"/>
    <p:sldId id="260" r:id="rId5"/>
    <p:sldId id="261" r:id="rId6"/>
    <p:sldId id="263" r:id="rId7"/>
    <p:sldId id="264" r:id="rId8"/>
    <p:sldId id="317" r:id="rId9"/>
    <p:sldId id="314" r:id="rId10"/>
    <p:sldId id="266" r:id="rId11"/>
    <p:sldId id="267" r:id="rId12"/>
    <p:sldId id="268" r:id="rId13"/>
    <p:sldId id="318" r:id="rId14"/>
    <p:sldId id="315" r:id="rId15"/>
    <p:sldId id="273" r:id="rId16"/>
    <p:sldId id="272" r:id="rId17"/>
    <p:sldId id="274" r:id="rId18"/>
    <p:sldId id="275" r:id="rId19"/>
    <p:sldId id="276" r:id="rId20"/>
    <p:sldId id="277" r:id="rId21"/>
    <p:sldId id="278" r:id="rId22"/>
    <p:sldId id="316" r:id="rId23"/>
    <p:sldId id="293" r:id="rId24"/>
    <p:sldId id="294" r:id="rId25"/>
    <p:sldId id="300" r:id="rId26"/>
    <p:sldId id="299" r:id="rId27"/>
    <p:sldId id="298" r:id="rId28"/>
    <p:sldId id="296" r:id="rId29"/>
    <p:sldId id="295" r:id="rId30"/>
    <p:sldId id="303" r:id="rId31"/>
    <p:sldId id="304" r:id="rId32"/>
    <p:sldId id="301" r:id="rId33"/>
    <p:sldId id="286" r:id="rId34"/>
    <p:sldId id="309" r:id="rId35"/>
    <p:sldId id="306" r:id="rId36"/>
    <p:sldId id="307"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0000"/>
    <a:srgbClr val="2C9D34"/>
    <a:srgbClr val="1D43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52" autoAdjust="0"/>
    <p:restoredTop sz="67914" autoAdjust="0"/>
  </p:normalViewPr>
  <p:slideViewPr>
    <p:cSldViewPr>
      <p:cViewPr>
        <p:scale>
          <a:sx n="75" d="100"/>
          <a:sy n="75" d="100"/>
        </p:scale>
        <p:origin x="-752" y="3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915E3B-37E4-4C63-ACCC-81F6784F847E}" type="datetimeFigureOut">
              <a:rPr lang="en-CA" smtClean="0"/>
              <a:t>15-04-10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56B068-70A9-4527-86F6-565E89708BA9}" type="slidenum">
              <a:rPr lang="en-CA" smtClean="0"/>
              <a:t>‹#›</a:t>
            </a:fld>
            <a:endParaRPr lang="en-CA"/>
          </a:p>
        </p:txBody>
      </p:sp>
    </p:spTree>
    <p:extLst>
      <p:ext uri="{BB962C8B-B14F-4D97-AF65-F5344CB8AC3E}">
        <p14:creationId xmlns:p14="http://schemas.microsoft.com/office/powerpoint/2010/main" val="295611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bbs.org/" TargetMode="External"/><Relationship Id="rId4" Type="http://schemas.openxmlformats.org/officeDocument/2006/relationships/hyperlink" Target="http://www.professorkarcher.com/"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FC4109C0-B34D-4395-B172-27D771C135C0}" type="slidenum">
              <a:rPr lang="en-US">
                <a:solidFill>
                  <a:prstClr val="black"/>
                </a:solidFill>
                <a:latin typeface="Arial" charset="0"/>
              </a:rPr>
              <a:pPr/>
              <a:t>1</a:t>
            </a:fld>
            <a:endParaRPr lang="en-US">
              <a:solidFill>
                <a:prstClr val="black"/>
              </a:solidFill>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Preparations</a:t>
            </a:r>
            <a:endParaRPr lang="en-US" dirty="0" smtClean="0"/>
          </a:p>
          <a:p>
            <a:r>
              <a:rPr lang="en-US" dirty="0" smtClean="0"/>
              <a:t>  </a:t>
            </a:r>
          </a:p>
          <a:p>
            <a:r>
              <a:rPr lang="en-US" dirty="0" smtClean="0"/>
              <a:t>Materials Needed:</a:t>
            </a:r>
          </a:p>
          <a:p>
            <a:pPr marL="171450" lvl="0" indent="-171450">
              <a:buFont typeface="Arial" pitchFamily="34" charset="0"/>
              <a:buChar char="•"/>
            </a:pPr>
            <a:r>
              <a:rPr lang="en-US" dirty="0" smtClean="0"/>
              <a:t>High School Teen Mentoring Handbooks</a:t>
            </a:r>
            <a:r>
              <a:rPr lang="en-US" baseline="0" dirty="0" smtClean="0"/>
              <a:t> (order for free or download a copy for each mentor: http://www.albertamentors.ca/admin/contentx/default.cfm?h=6&amp;PageId=12232)</a:t>
            </a:r>
            <a:endParaRPr lang="en-US" dirty="0" smtClean="0"/>
          </a:p>
          <a:p>
            <a:pPr marL="171450" lvl="0" indent="-171450">
              <a:buFont typeface="Arial" pitchFamily="34" charset="0"/>
              <a:buChar char="•"/>
            </a:pPr>
            <a:r>
              <a:rPr lang="en-US" dirty="0" smtClean="0"/>
              <a:t>Pens/ Pencils </a:t>
            </a:r>
          </a:p>
          <a:p>
            <a:pPr marL="171450" lvl="0" indent="-171450">
              <a:buFont typeface="Arial" pitchFamily="34" charset="0"/>
              <a:buChar char="•"/>
            </a:pPr>
            <a:r>
              <a:rPr lang="en-US" dirty="0" smtClean="0"/>
              <a:t>Scenario Questions</a:t>
            </a:r>
          </a:p>
          <a:p>
            <a:pPr marL="171450" lvl="0" indent="-171450">
              <a:buFont typeface="Arial" pitchFamily="34" charset="0"/>
              <a:buChar char="•"/>
            </a:pPr>
            <a:r>
              <a:rPr lang="en-US" dirty="0" smtClean="0"/>
              <a:t>Flip Chart Paper/White Board</a:t>
            </a:r>
          </a:p>
          <a:p>
            <a:pPr marL="171450" lvl="0" indent="-171450">
              <a:buFont typeface="Arial" pitchFamily="34" charset="0"/>
              <a:buChar char="•"/>
            </a:pPr>
            <a:r>
              <a:rPr lang="en-US" dirty="0" smtClean="0">
                <a:ea typeface="ＭＳ Ｐゴシック" pitchFamily="34" charset="-128"/>
              </a:rPr>
              <a:t>Computer</a:t>
            </a:r>
            <a:r>
              <a:rPr lang="en-US" baseline="0" dirty="0" smtClean="0">
                <a:ea typeface="ＭＳ Ｐゴシック" pitchFamily="34" charset="-128"/>
              </a:rPr>
              <a:t> and Projector</a:t>
            </a:r>
            <a:endParaRPr lang="en-US" dirty="0" smtClean="0">
              <a:ea typeface="ＭＳ Ｐゴシック" pitchFamily="34" charset="-128"/>
            </a:endParaRPr>
          </a:p>
          <a:p>
            <a:pPr marL="171450" lvl="0" indent="-171450">
              <a:buFont typeface="Arial" pitchFamily="34" charset="0"/>
              <a:buChar char="•"/>
            </a:pPr>
            <a:endParaRPr lang="en-US" dirty="0" smtClean="0"/>
          </a:p>
          <a:p>
            <a:pPr marL="0" lvl="0" indent="0">
              <a:buFont typeface="Arial" pitchFamily="34" charset="0"/>
              <a:buNone/>
            </a:pPr>
            <a:r>
              <a:rPr lang="en-US" dirty="0" smtClean="0"/>
              <a:t>Optional:</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Highlighters (so mentors can highlight</a:t>
            </a:r>
            <a:r>
              <a:rPr lang="en-US" baseline="0" dirty="0" smtClean="0"/>
              <a:t> important portions of the Handbook)</a:t>
            </a:r>
            <a:endParaRPr lang="en-US" dirty="0" smtClean="0"/>
          </a:p>
          <a:p>
            <a:pPr marL="171450" lvl="0" indent="-171450">
              <a:buFont typeface="Arial" pitchFamily="34" charset="0"/>
              <a:buChar char="•"/>
            </a:pPr>
            <a:r>
              <a:rPr lang="en-US" dirty="0" smtClean="0"/>
              <a:t>Pop/Juice/Snacks/Pizza</a:t>
            </a:r>
          </a:p>
          <a:p>
            <a:pPr marL="0" lvl="0" indent="0">
              <a:buFont typeface="Arial" pitchFamily="34" charset="0"/>
              <a:buNone/>
            </a:pPr>
            <a:endParaRPr lang="en-US" dirty="0" smtClean="0"/>
          </a:p>
          <a:p>
            <a:pPr marL="0" lvl="0" indent="0">
              <a:buFont typeface="Arial" pitchFamily="34" charset="0"/>
              <a:buNone/>
            </a:pPr>
            <a:r>
              <a:rPr lang="en-US" dirty="0" smtClean="0"/>
              <a:t>You may want to pre-load the videos that are linked throughout</a:t>
            </a:r>
            <a:r>
              <a:rPr lang="en-US" baseline="0" dirty="0" smtClean="0"/>
              <a:t> the presentation.</a:t>
            </a:r>
            <a:endParaRPr lang="en-US" dirty="0" smtClean="0"/>
          </a:p>
          <a:p>
            <a:pPr marL="0" lvl="0" indent="0">
              <a:buFont typeface="Arial" pitchFamily="34" charset="0"/>
              <a:buNone/>
            </a:pPr>
            <a:r>
              <a:rPr lang="en-US" dirty="0" smtClean="0"/>
              <a:t>If students</a:t>
            </a:r>
            <a:r>
              <a:rPr lang="en-US" baseline="0" dirty="0" smtClean="0"/>
              <a:t> are also participating in the AMP online mentor training session, connect with the Alberta Mentoring Partnership regarding sign-in.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b="1" dirty="0" smtClean="0"/>
              <a:t>ACTIVITY: What Am I Really Saying?</a:t>
            </a:r>
            <a:endParaRPr lang="en-US" b="1" dirty="0" smtClean="0"/>
          </a:p>
          <a:p>
            <a:r>
              <a:rPr lang="en-CA" dirty="0" smtClean="0"/>
              <a:t>Adapted from Heart-to-Heart</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rgbClr val="958671"/>
                </a:solidFill>
                <a:latin typeface="+mn-lt"/>
                <a:cs typeface="Calibri"/>
              </a:rPr>
              <a:t>¹</a:t>
            </a:r>
            <a:r>
              <a:rPr lang="en-CA" dirty="0" smtClean="0">
                <a:solidFill>
                  <a:srgbClr val="958671"/>
                </a:solidFill>
                <a:latin typeface="+mn-lt"/>
              </a:rPr>
              <a:t>Limoges, J. &amp; </a:t>
            </a:r>
            <a:r>
              <a:rPr lang="en-CA" dirty="0" err="1" smtClean="0">
                <a:solidFill>
                  <a:srgbClr val="958671"/>
                </a:solidFill>
                <a:latin typeface="+mn-lt"/>
              </a:rPr>
              <a:t>Vonde</a:t>
            </a:r>
            <a:r>
              <a:rPr lang="en-CA" dirty="0" smtClean="0">
                <a:solidFill>
                  <a:srgbClr val="958671"/>
                </a:solidFill>
                <a:latin typeface="+mn-lt"/>
              </a:rPr>
              <a:t>, D. (2009). Training Manual Heart-to-Heart.</a:t>
            </a:r>
          </a:p>
          <a:p>
            <a:endParaRPr lang="en-US" dirty="0" smtClean="0"/>
          </a:p>
          <a:p>
            <a:r>
              <a:rPr lang="en-CA" dirty="0" smtClean="0"/>
              <a:t> </a:t>
            </a:r>
            <a:endParaRPr lang="en-US" dirty="0" smtClean="0"/>
          </a:p>
          <a:p>
            <a:r>
              <a:rPr lang="en-CA" dirty="0" smtClean="0"/>
              <a:t>Break teens up into groups of approx. four people. </a:t>
            </a:r>
          </a:p>
          <a:p>
            <a:endParaRPr lang="en-US" dirty="0" smtClean="0"/>
          </a:p>
          <a:p>
            <a:r>
              <a:rPr lang="en-CA" dirty="0" smtClean="0"/>
              <a:t>Have one teen in each group volunteer to be the “actor.” Give the Actor a Scenario Card, and ask them not to show their group. Have the actor act out the scenario to their group. </a:t>
            </a:r>
            <a:endParaRPr lang="en-US" dirty="0" smtClean="0"/>
          </a:p>
          <a:p>
            <a:endParaRPr lang="en-US" dirty="0" smtClean="0"/>
          </a:p>
          <a:p>
            <a:r>
              <a:rPr lang="en-US" dirty="0" smtClean="0"/>
              <a:t> </a:t>
            </a:r>
          </a:p>
          <a:p>
            <a:r>
              <a:rPr lang="en-US" i="1" dirty="0" smtClean="0"/>
              <a:t>What Am I Really Saying? Scenarios:</a:t>
            </a:r>
          </a:p>
          <a:p>
            <a:r>
              <a:rPr lang="en-US" dirty="0" smtClean="0"/>
              <a:t> </a:t>
            </a:r>
          </a:p>
          <a:p>
            <a:r>
              <a:rPr lang="en-US" i="1" dirty="0" smtClean="0"/>
              <a:t>Actor: Explain to your group that you are really excited about being a mentor and what you are looking forward to about the experience. BUT! Do not smile, use a monotone voice, and sound bored. Cross your arms and do not make eye contact with your group while you’re speaking. </a:t>
            </a:r>
          </a:p>
          <a:p>
            <a:r>
              <a:rPr lang="en-US" i="1" dirty="0" smtClean="0"/>
              <a:t> </a:t>
            </a:r>
          </a:p>
          <a:p>
            <a:r>
              <a:rPr lang="en-US" i="1" dirty="0" smtClean="0"/>
              <a:t>Actor:  Think about a bad day you’ve had, or make up a bad day, and tell the group about it in a very cheerful, happy voice, even laughing at the worst parts. Make eye contact with the group and smile a lot. Lean forward and use excited hand gestures.</a:t>
            </a:r>
          </a:p>
          <a:p>
            <a:pPr eaLnBrk="1" hangingPunct="1">
              <a:spcBef>
                <a:spcPct val="0"/>
              </a:spcBef>
            </a:pPr>
            <a:endParaRPr lang="en-US" dirty="0" smtClean="0">
              <a:ea typeface="ＭＳ Ｐゴシック" pitchFamily="34" charset="-128"/>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164">
              <a:defRPr>
                <a:solidFill>
                  <a:schemeClr val="tx1"/>
                </a:solidFill>
                <a:latin typeface="Verdana" pitchFamily="34" charset="0"/>
                <a:ea typeface="ヒラギノ角ゴ Pro W3" charset="-128"/>
              </a:defRPr>
            </a:lvl1pPr>
            <a:lvl2pPr marL="726531" indent="-279435" defTabSz="908164">
              <a:defRPr>
                <a:solidFill>
                  <a:schemeClr val="tx1"/>
                </a:solidFill>
                <a:latin typeface="Verdana" pitchFamily="34" charset="0"/>
                <a:ea typeface="ヒラギノ角ゴ Pro W3" charset="-128"/>
              </a:defRPr>
            </a:lvl2pPr>
            <a:lvl3pPr marL="1117740" indent="-223548" defTabSz="908164">
              <a:defRPr>
                <a:solidFill>
                  <a:schemeClr val="tx1"/>
                </a:solidFill>
                <a:latin typeface="Verdana" pitchFamily="34" charset="0"/>
                <a:ea typeface="ヒラギノ角ゴ Pro W3" charset="-128"/>
              </a:defRPr>
            </a:lvl3pPr>
            <a:lvl4pPr marL="1564836" indent="-223548" defTabSz="908164">
              <a:defRPr>
                <a:solidFill>
                  <a:schemeClr val="tx1"/>
                </a:solidFill>
                <a:latin typeface="Verdana" pitchFamily="34" charset="0"/>
                <a:ea typeface="ヒラギノ角ゴ Pro W3" charset="-128"/>
              </a:defRPr>
            </a:lvl4pPr>
            <a:lvl5pPr marL="2011931" indent="-223548" defTabSz="908164">
              <a:defRPr>
                <a:solidFill>
                  <a:schemeClr val="tx1"/>
                </a:solidFill>
                <a:latin typeface="Verdana" pitchFamily="34" charset="0"/>
                <a:ea typeface="ヒラギノ角ゴ Pro W3" charset="-128"/>
              </a:defRPr>
            </a:lvl5pPr>
            <a:lvl6pPr marL="2459027"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9pPr>
          </a:lstStyle>
          <a:p>
            <a:fld id="{45AE293A-9382-4F9A-BF8F-077D855EFD53}" type="slidenum">
              <a:rPr lang="en-US">
                <a:solidFill>
                  <a:prstClr val="black"/>
                </a:solidFill>
                <a:latin typeface="Arial" charset="0"/>
              </a:rPr>
              <a:pPr/>
              <a:t>10</a:t>
            </a:fld>
            <a:endParaRPr lang="en-US">
              <a:solidFill>
                <a:prstClr val="black"/>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t>Bring </a:t>
            </a:r>
            <a:r>
              <a:rPr lang="en-CA" dirty="0" smtClean="0"/>
              <a:t>the group back together and discuss the following questions as a large group:</a:t>
            </a:r>
          </a:p>
          <a:p>
            <a:endParaRPr lang="en-US" dirty="0" smtClean="0"/>
          </a:p>
          <a:p>
            <a:pPr marL="628650" lvl="1" indent="-171450">
              <a:buFont typeface="Arial" pitchFamily="34" charset="0"/>
              <a:buChar char="•"/>
            </a:pPr>
            <a:r>
              <a:rPr lang="en-CA" dirty="0" smtClean="0"/>
              <a:t>What did you think of this activity? </a:t>
            </a:r>
          </a:p>
          <a:p>
            <a:pPr marL="628650" lvl="1" indent="-171450">
              <a:buFont typeface="Arial" pitchFamily="34" charset="0"/>
              <a:buChar char="•"/>
            </a:pPr>
            <a:r>
              <a:rPr lang="en-CA" dirty="0" smtClean="0"/>
              <a:t>What was the actor saying?</a:t>
            </a:r>
            <a:endParaRPr lang="en-US" dirty="0" smtClean="0"/>
          </a:p>
          <a:p>
            <a:pPr marL="628650" lvl="1" indent="-171450">
              <a:buFont typeface="Arial" pitchFamily="34" charset="0"/>
              <a:buChar char="•"/>
            </a:pPr>
            <a:r>
              <a:rPr lang="en-CA" dirty="0" smtClean="0"/>
              <a:t>What was the actor feeling?</a:t>
            </a:r>
            <a:endParaRPr lang="en-US" dirty="0" smtClean="0"/>
          </a:p>
          <a:p>
            <a:pPr marL="628650" lvl="1" indent="-171450">
              <a:buFont typeface="Arial" pitchFamily="34" charset="0"/>
              <a:buChar char="•"/>
            </a:pPr>
            <a:r>
              <a:rPr lang="en-CA" dirty="0" smtClean="0"/>
              <a:t>Were their words and actions lining up?</a:t>
            </a:r>
          </a:p>
          <a:p>
            <a:pPr marL="628650" lvl="1" indent="-171450">
              <a:buFont typeface="Arial" pitchFamily="34" charset="0"/>
              <a:buChar char="•"/>
            </a:pPr>
            <a:r>
              <a:rPr lang="en-CA" b="1" dirty="0" smtClean="0"/>
              <a:t>What did you learn? How does this relate to mentoring?</a:t>
            </a:r>
          </a:p>
          <a:p>
            <a:pPr marL="0" lvl="0" indent="0">
              <a:buFont typeface="Arial" pitchFamily="34" charset="0"/>
              <a:buNone/>
            </a:pPr>
            <a:endParaRPr lang="en-CA"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b="1" dirty="0" smtClean="0"/>
              <a:t>The point is that the non-verbal communication and the verbal</a:t>
            </a:r>
            <a:r>
              <a:rPr lang="en-CA" b="1" baseline="0" dirty="0" smtClean="0"/>
              <a:t> communication in the scenarios did not line up.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b="1" baseline="0" dirty="0" smtClean="0"/>
              <a:t>When we communicate to our mentee, as well as listen when they communicate to us, we need to pay attention to words, tone of voice, and non-verbal communication.</a:t>
            </a:r>
            <a:endParaRPr lang="en-CA" b="1" dirty="0" smtClean="0"/>
          </a:p>
          <a:p>
            <a:pPr marL="0" lvl="0" indent="0">
              <a:buFont typeface="Arial" pitchFamily="34" charset="0"/>
              <a:buNone/>
            </a:pPr>
            <a:endParaRPr lang="en-US" dirty="0" smtClean="0"/>
          </a:p>
          <a:p>
            <a:pPr marL="0" lvl="0" indent="0">
              <a:buFont typeface="Arial" pitchFamily="34" charset="0"/>
              <a:buNone/>
            </a:pPr>
            <a:r>
              <a:rPr lang="en-US" dirty="0" smtClean="0"/>
              <a:t>Communication</a:t>
            </a:r>
            <a:r>
              <a:rPr lang="en-US" baseline="0" dirty="0" smtClean="0"/>
              <a:t> is: </a:t>
            </a:r>
          </a:p>
          <a:p>
            <a:pPr marL="628650" lvl="1" indent="-171450">
              <a:buFont typeface="Wingdings" pitchFamily="2" charset="2"/>
              <a:buChar char="ü"/>
            </a:pPr>
            <a:r>
              <a:rPr lang="en-US" baseline="0" dirty="0" smtClean="0"/>
              <a:t>7% words/what you say</a:t>
            </a:r>
          </a:p>
          <a:p>
            <a:pPr marL="628650" lvl="1" indent="-171450">
              <a:buFont typeface="Wingdings" pitchFamily="2" charset="2"/>
              <a:buChar char="ü"/>
            </a:pPr>
            <a:r>
              <a:rPr lang="en-US" baseline="0" dirty="0" smtClean="0"/>
              <a:t>38% how you use your voice (tone)</a:t>
            </a:r>
          </a:p>
          <a:p>
            <a:pPr marL="628650" lvl="1" indent="-171450">
              <a:buFont typeface="Wingdings" pitchFamily="2" charset="2"/>
              <a:buChar char="ü"/>
            </a:pPr>
            <a:r>
              <a:rPr lang="en-US" baseline="0" dirty="0" smtClean="0"/>
              <a:t>55% non-verbal (facial, body language, posture…)</a:t>
            </a:r>
          </a:p>
          <a:p>
            <a:pPr marL="0" lvl="0" indent="0">
              <a:buFont typeface="Arial" pitchFamily="34" charset="0"/>
              <a:buNone/>
            </a:pPr>
            <a:endParaRPr lang="en-US" baseline="0" dirty="0" smtClean="0"/>
          </a:p>
          <a:p>
            <a:pPr lvl="0"/>
            <a:endParaRPr lang="en-CA" dirty="0" smtClean="0"/>
          </a:p>
          <a:p>
            <a:pPr lvl="0"/>
            <a:r>
              <a:rPr lang="en-CA" b="1" dirty="0" smtClean="0"/>
              <a:t>What does this activity teach you about:</a:t>
            </a:r>
            <a:endParaRPr lang="en-US" b="1" dirty="0" smtClean="0"/>
          </a:p>
          <a:p>
            <a:pPr lvl="0"/>
            <a:r>
              <a:rPr lang="en-CA" b="1" dirty="0" smtClean="0"/>
              <a:t>1. Your mentee?</a:t>
            </a:r>
            <a:endParaRPr lang="en-US" b="1" dirty="0" smtClean="0"/>
          </a:p>
          <a:p>
            <a:pPr marL="628650" lvl="1" indent="-171450">
              <a:buFont typeface="Arial" pitchFamily="34" charset="0"/>
              <a:buChar char="•"/>
            </a:pPr>
            <a:r>
              <a:rPr lang="en-CA" dirty="0" smtClean="0"/>
              <a:t>Don’t just listen to their words, but also to their body language, tone of voice, etc. </a:t>
            </a:r>
            <a:endParaRPr lang="en-US" dirty="0" smtClean="0"/>
          </a:p>
          <a:p>
            <a:pPr marL="628650" lvl="1" indent="-171450">
              <a:buFont typeface="Arial" pitchFamily="34" charset="0"/>
              <a:buChar char="•"/>
            </a:pPr>
            <a:r>
              <a:rPr lang="en-CA" dirty="0" smtClean="0"/>
              <a:t>If they say they’re happy, but they seem unhappy, what could you do?</a:t>
            </a:r>
            <a:endParaRPr lang="en-US" dirty="0" smtClean="0"/>
          </a:p>
          <a:p>
            <a:pPr marL="1085850" lvl="2" indent="-171450">
              <a:buFont typeface="Wingdings" pitchFamily="2" charset="2"/>
              <a:buChar char="Ø"/>
            </a:pPr>
            <a:r>
              <a:rPr lang="en-CA" dirty="0" smtClean="0"/>
              <a:t>Comment about it: “You seem sad. What’s going on?” or just ask them how their day is going. Take an interest in what’s going on in their lives. </a:t>
            </a:r>
            <a:endParaRPr lang="en-US" dirty="0" smtClean="0"/>
          </a:p>
          <a:p>
            <a:pPr lvl="0"/>
            <a:endParaRPr lang="en-CA" dirty="0" smtClean="0"/>
          </a:p>
          <a:p>
            <a:pPr lvl="0"/>
            <a:r>
              <a:rPr lang="en-CA" b="1" dirty="0" smtClean="0"/>
              <a:t>2. Your role as a mentor?</a:t>
            </a:r>
            <a:endParaRPr lang="en-US" b="1" dirty="0" smtClean="0"/>
          </a:p>
          <a:p>
            <a:pPr marL="628650" lvl="1" indent="-171450">
              <a:buFont typeface="Arial" pitchFamily="34" charset="0"/>
              <a:buChar char="•"/>
            </a:pPr>
            <a:r>
              <a:rPr lang="en-CA" b="0" dirty="0" smtClean="0"/>
              <a:t>Your actions and body language are </a:t>
            </a:r>
            <a:r>
              <a:rPr lang="en-CA" b="0" u="sng" dirty="0" smtClean="0"/>
              <a:t>just as important as the words you say</a:t>
            </a:r>
            <a:r>
              <a:rPr lang="en-CA" b="0" dirty="0" smtClean="0"/>
              <a:t>. They communicate a lot to your mentee. </a:t>
            </a:r>
            <a:endParaRPr lang="en-US" b="0" dirty="0" smtClean="0"/>
          </a:p>
          <a:p>
            <a:pPr lvl="0"/>
            <a:endParaRPr lang="en-CA" dirty="0" smtClean="0"/>
          </a:p>
          <a:p>
            <a:pPr eaLnBrk="1" hangingPunct="1">
              <a:spcBef>
                <a:spcPct val="0"/>
              </a:spcBef>
            </a:pPr>
            <a:endParaRPr lang="en-US" dirty="0" smtClean="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164">
              <a:defRPr>
                <a:solidFill>
                  <a:schemeClr val="tx1"/>
                </a:solidFill>
                <a:latin typeface="Verdana" pitchFamily="34" charset="0"/>
                <a:ea typeface="ヒラギノ角ゴ Pro W3" charset="-128"/>
              </a:defRPr>
            </a:lvl1pPr>
            <a:lvl2pPr marL="726531" indent="-279435" defTabSz="908164">
              <a:defRPr>
                <a:solidFill>
                  <a:schemeClr val="tx1"/>
                </a:solidFill>
                <a:latin typeface="Verdana" pitchFamily="34" charset="0"/>
                <a:ea typeface="ヒラギノ角ゴ Pro W3" charset="-128"/>
              </a:defRPr>
            </a:lvl2pPr>
            <a:lvl3pPr marL="1117740" indent="-223548" defTabSz="908164">
              <a:defRPr>
                <a:solidFill>
                  <a:schemeClr val="tx1"/>
                </a:solidFill>
                <a:latin typeface="Verdana" pitchFamily="34" charset="0"/>
                <a:ea typeface="ヒラギノ角ゴ Pro W3" charset="-128"/>
              </a:defRPr>
            </a:lvl3pPr>
            <a:lvl4pPr marL="1564836" indent="-223548" defTabSz="908164">
              <a:defRPr>
                <a:solidFill>
                  <a:schemeClr val="tx1"/>
                </a:solidFill>
                <a:latin typeface="Verdana" pitchFamily="34" charset="0"/>
                <a:ea typeface="ヒラギノ角ゴ Pro W3" charset="-128"/>
              </a:defRPr>
            </a:lvl4pPr>
            <a:lvl5pPr marL="2011931" indent="-223548" defTabSz="908164">
              <a:defRPr>
                <a:solidFill>
                  <a:schemeClr val="tx1"/>
                </a:solidFill>
                <a:latin typeface="Verdana" pitchFamily="34" charset="0"/>
                <a:ea typeface="ヒラギノ角ゴ Pro W3" charset="-128"/>
              </a:defRPr>
            </a:lvl5pPr>
            <a:lvl6pPr marL="2459027"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9pPr>
          </a:lstStyle>
          <a:p>
            <a:fld id="{4511C59C-FD5F-4DAA-BE68-874539EB34F1}" type="slidenum">
              <a:rPr lang="en-US">
                <a:solidFill>
                  <a:prstClr val="black"/>
                </a:solidFill>
                <a:latin typeface="Arial" charset="0"/>
              </a:rPr>
              <a:pPr/>
              <a:t>11</a:t>
            </a:fld>
            <a:endParaRPr lang="en-US">
              <a:solidFill>
                <a:prstClr val="black"/>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CA" b="0" dirty="0" smtClean="0"/>
              <a:t>If</a:t>
            </a:r>
            <a:r>
              <a:rPr lang="en-CA" b="0" baseline="0" dirty="0" smtClean="0"/>
              <a:t> your actions </a:t>
            </a:r>
            <a:r>
              <a:rPr lang="en-CA" b="0" dirty="0" smtClean="0"/>
              <a:t>and body language are just as important as the words you say, what do you need to do to show that you’re listening</a:t>
            </a:r>
            <a:r>
              <a:rPr lang="en-CA" b="0" baseline="0" dirty="0" smtClean="0"/>
              <a:t> to your mentee and that you care about them?</a:t>
            </a:r>
          </a:p>
          <a:p>
            <a:pPr lvl="0"/>
            <a:endParaRPr lang="en-CA" b="1" baseline="0" dirty="0" smtClean="0"/>
          </a:p>
          <a:p>
            <a:pPr lvl="0"/>
            <a:r>
              <a:rPr lang="en-CA" b="1" baseline="0" dirty="0" smtClean="0"/>
              <a:t>Ask the teens to demonstrate body language that would indicate that they are not listening to you. </a:t>
            </a:r>
          </a:p>
          <a:p>
            <a:pPr lvl="0"/>
            <a:r>
              <a:rPr lang="en-CA" b="1" baseline="0" dirty="0" smtClean="0"/>
              <a:t>Next, ask teens to demonstrate body language that would indicate that they are listening carefully to what you’re saying. </a:t>
            </a:r>
          </a:p>
          <a:p>
            <a:pPr lvl="0"/>
            <a:endParaRPr lang="en-CA" b="1" dirty="0" smtClean="0"/>
          </a:p>
          <a:p>
            <a:pPr lvl="0"/>
            <a:r>
              <a:rPr lang="en-CA" dirty="0" smtClean="0"/>
              <a:t>Ask: What will demonstrate to your mentee that you are listening and you care?</a:t>
            </a:r>
          </a:p>
          <a:p>
            <a:pPr lvl="0"/>
            <a:endParaRPr lang="en-US" dirty="0" smtClean="0"/>
          </a:p>
          <a:p>
            <a:pPr marL="628650" lvl="1" indent="-171450">
              <a:buFont typeface="Arial" pitchFamily="34" charset="0"/>
              <a:buChar char="•"/>
            </a:pPr>
            <a:r>
              <a:rPr lang="en-CA" dirty="0" smtClean="0"/>
              <a:t>Eye Contact</a:t>
            </a:r>
            <a:endParaRPr lang="en-US" dirty="0" smtClean="0"/>
          </a:p>
          <a:p>
            <a:pPr marL="628650" lvl="1" indent="-171450">
              <a:buFont typeface="Arial" pitchFamily="34" charset="0"/>
              <a:buChar char="•"/>
            </a:pPr>
            <a:r>
              <a:rPr lang="en-CA" dirty="0" smtClean="0"/>
              <a:t>“Minimal Encouragers” – Nodding, “yes,” “</a:t>
            </a:r>
            <a:r>
              <a:rPr lang="en-CA" dirty="0" err="1" smtClean="0"/>
              <a:t>Hm</a:t>
            </a:r>
            <a:r>
              <a:rPr lang="en-CA" dirty="0" smtClean="0"/>
              <a:t>-mm.”</a:t>
            </a:r>
            <a:endParaRPr lang="en-US" dirty="0" smtClean="0"/>
          </a:p>
          <a:p>
            <a:pPr marL="628650" lvl="1" indent="-171450">
              <a:buFont typeface="Arial" pitchFamily="34" charset="0"/>
              <a:buChar char="•"/>
            </a:pPr>
            <a:r>
              <a:rPr lang="en-CA" dirty="0" smtClean="0"/>
              <a:t>Repeating, summarizing, and paraphrasing what the child has said. </a:t>
            </a:r>
            <a:endParaRPr lang="en-US" dirty="0" smtClean="0"/>
          </a:p>
          <a:p>
            <a:pPr marL="1543050" lvl="3" indent="-171450">
              <a:buFont typeface="Wingdings" pitchFamily="2" charset="2"/>
              <a:buChar char="Ø"/>
            </a:pPr>
            <a:r>
              <a:rPr lang="en-CA" dirty="0" err="1" smtClean="0"/>
              <a:t>Eg</a:t>
            </a:r>
            <a:r>
              <a:rPr lang="en-CA" dirty="0" smtClean="0"/>
              <a:t>. Mentee: </a:t>
            </a:r>
            <a:r>
              <a:rPr lang="en-CA" i="1" dirty="0" smtClean="0"/>
              <a:t>I had a bad day.</a:t>
            </a:r>
            <a:endParaRPr lang="en-US" i="1" dirty="0" smtClean="0"/>
          </a:p>
          <a:p>
            <a:pPr marL="457200" lvl="1" indent="0">
              <a:buFont typeface="Arial" pitchFamily="34" charset="0"/>
              <a:buNone/>
            </a:pPr>
            <a:r>
              <a:rPr lang="en-CA" dirty="0" smtClean="0"/>
              <a:t>		Mentor: </a:t>
            </a:r>
            <a:r>
              <a:rPr lang="en-CA" i="1" dirty="0" smtClean="0"/>
              <a:t>It sounds like things didn’t go well for you today.</a:t>
            </a:r>
            <a:r>
              <a:rPr lang="en-CA" dirty="0" smtClean="0"/>
              <a:t> </a:t>
            </a:r>
            <a:endParaRPr lang="en-US" dirty="0" smtClean="0"/>
          </a:p>
          <a:p>
            <a:pPr marL="628650" lvl="1" indent="-171450">
              <a:buFont typeface="Arial" pitchFamily="34" charset="0"/>
              <a:buChar char="•"/>
            </a:pPr>
            <a:r>
              <a:rPr lang="en-CA" dirty="0" smtClean="0"/>
              <a:t>Asking questions about what the child has said. </a:t>
            </a:r>
            <a:endParaRPr lang="en-US" dirty="0" smtClean="0"/>
          </a:p>
          <a:p>
            <a:pPr marL="628650" lvl="1" indent="-171450">
              <a:buFont typeface="Arial" pitchFamily="34" charset="0"/>
              <a:buChar char="•"/>
            </a:pPr>
            <a:r>
              <a:rPr lang="en-CA" dirty="0" smtClean="0"/>
              <a:t>Postponing your responses until the child has finished talking – don’t interrupt.</a:t>
            </a:r>
            <a:endParaRPr lang="en-US" dirty="0" smtClean="0"/>
          </a:p>
          <a:p>
            <a:pPr marL="628650" lvl="1" indent="-171450">
              <a:buFont typeface="Arial" pitchFamily="34" charset="0"/>
              <a:buChar char="•"/>
            </a:pPr>
            <a:r>
              <a:rPr lang="en-CA" dirty="0" smtClean="0"/>
              <a:t>Put away your cell phone and </a:t>
            </a:r>
            <a:r>
              <a:rPr lang="en-CA" dirty="0" err="1" smtClean="0"/>
              <a:t>ipod</a:t>
            </a:r>
            <a:r>
              <a:rPr lang="en-CA" dirty="0" smtClean="0"/>
              <a:t>!!!!</a:t>
            </a:r>
            <a:endParaRPr lang="en-US" dirty="0" smtClean="0"/>
          </a:p>
          <a:p>
            <a:pPr marL="628650" lvl="1" indent="-171450">
              <a:buFont typeface="Arial" pitchFamily="34" charset="0"/>
              <a:buChar char="•"/>
            </a:pPr>
            <a:r>
              <a:rPr lang="en-CA" dirty="0" smtClean="0"/>
              <a:t>Focusing on your mentee – not on other mentors/matches. </a:t>
            </a:r>
          </a:p>
          <a:p>
            <a:pPr marL="628650" lvl="1" indent="-171450">
              <a:buFont typeface="Arial" pitchFamily="34" charset="0"/>
              <a:buChar char="•"/>
            </a:pPr>
            <a:r>
              <a:rPr lang="en-CA" dirty="0" smtClean="0"/>
              <a:t>Open posture</a:t>
            </a:r>
            <a:r>
              <a:rPr lang="en-CA" baseline="0" dirty="0" smtClean="0"/>
              <a:t>– leaning forward, not crossing your arms</a:t>
            </a:r>
            <a:endParaRPr lang="en-US" dirty="0" smtClean="0"/>
          </a:p>
          <a:p>
            <a:pPr marL="628650" lvl="1" indent="-171450">
              <a:buFont typeface="Arial" pitchFamily="34" charset="0"/>
              <a:buChar char="•"/>
            </a:pPr>
            <a:r>
              <a:rPr lang="en-CA" dirty="0" smtClean="0"/>
              <a:t>More on Pages 34-37 in your Handbook (encourage further reading</a:t>
            </a:r>
            <a:r>
              <a:rPr lang="en-CA" baseline="0" dirty="0" smtClean="0"/>
              <a:t> of this section at home).</a:t>
            </a:r>
            <a:endParaRPr lang="en-US" dirty="0" smtClean="0"/>
          </a:p>
          <a:p>
            <a:endParaRPr lang="en-US" dirty="0" smtClean="0"/>
          </a:p>
          <a:p>
            <a:pPr>
              <a:buFontTx/>
              <a:buNone/>
            </a:pPr>
            <a:endParaRPr lang="en-CA" dirty="0" smtClean="0">
              <a:ea typeface="ＭＳ Ｐゴシック"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164">
              <a:defRPr>
                <a:solidFill>
                  <a:schemeClr val="tx1"/>
                </a:solidFill>
                <a:latin typeface="Verdana" pitchFamily="34" charset="0"/>
                <a:ea typeface="ヒラギノ角ゴ Pro W3" charset="-128"/>
              </a:defRPr>
            </a:lvl1pPr>
            <a:lvl2pPr marL="726531" indent="-279435" defTabSz="908164">
              <a:defRPr>
                <a:solidFill>
                  <a:schemeClr val="tx1"/>
                </a:solidFill>
                <a:latin typeface="Verdana" pitchFamily="34" charset="0"/>
                <a:ea typeface="ヒラギノ角ゴ Pro W3" charset="-128"/>
              </a:defRPr>
            </a:lvl2pPr>
            <a:lvl3pPr marL="1117740" indent="-223548" defTabSz="908164">
              <a:defRPr>
                <a:solidFill>
                  <a:schemeClr val="tx1"/>
                </a:solidFill>
                <a:latin typeface="Verdana" pitchFamily="34" charset="0"/>
                <a:ea typeface="ヒラギノ角ゴ Pro W3" charset="-128"/>
              </a:defRPr>
            </a:lvl3pPr>
            <a:lvl4pPr marL="1564836" indent="-223548" defTabSz="908164">
              <a:defRPr>
                <a:solidFill>
                  <a:schemeClr val="tx1"/>
                </a:solidFill>
                <a:latin typeface="Verdana" pitchFamily="34" charset="0"/>
                <a:ea typeface="ヒラギノ角ゴ Pro W3" charset="-128"/>
              </a:defRPr>
            </a:lvl4pPr>
            <a:lvl5pPr marL="2011931" indent="-223548" defTabSz="908164">
              <a:defRPr>
                <a:solidFill>
                  <a:schemeClr val="tx1"/>
                </a:solidFill>
                <a:latin typeface="Verdana" pitchFamily="34" charset="0"/>
                <a:ea typeface="ヒラギノ角ゴ Pro W3" charset="-128"/>
              </a:defRPr>
            </a:lvl5pPr>
            <a:lvl6pPr marL="2459027"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9pPr>
          </a:lstStyle>
          <a:p>
            <a:fld id="{915F53E8-676C-4BB4-BD9E-36162F399603}" type="slidenum">
              <a:rPr lang="en-US">
                <a:solidFill>
                  <a:prstClr val="black"/>
                </a:solidFill>
                <a:latin typeface="Arial" charset="0"/>
              </a:rPr>
              <a:pPr/>
              <a:t>12</a:t>
            </a:fld>
            <a:endParaRPr lang="en-US">
              <a:solidFill>
                <a:prstClr val="black"/>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ASK: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a:t>
            </a:r>
            <a:r>
              <a:rPr lang="en-US" sz="1200" kern="1200" baseline="0" dirty="0" smtClean="0">
                <a:solidFill>
                  <a:schemeClr val="tx1"/>
                </a:solidFill>
                <a:effectLst/>
                <a:latin typeface="+mn-lt"/>
                <a:ea typeface="+mn-ea"/>
                <a:cs typeface="+mn-cs"/>
              </a:rPr>
              <a:t> can you engage your mentee? </a:t>
            </a:r>
            <a:r>
              <a:rPr lang="en-US" sz="1200" i="1" kern="1200" baseline="0" dirty="0" smtClean="0">
                <a:solidFill>
                  <a:schemeClr val="tx1"/>
                </a:solidFill>
                <a:effectLst/>
                <a:latin typeface="+mn-lt"/>
                <a:ea typeface="+mn-ea"/>
                <a:cs typeface="+mn-cs"/>
              </a:rPr>
              <a:t>What are you going to do to begin a relationship with your mentee?</a:t>
            </a:r>
            <a:r>
              <a:rPr lang="en-US" sz="1200" i="1"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Some suggestions:</a:t>
            </a:r>
          </a:p>
          <a:p>
            <a:pPr lvl="0"/>
            <a:endParaRPr lang="en-US" sz="1200" kern="1200" dirty="0" smtClean="0">
              <a:solidFill>
                <a:schemeClr val="tx1"/>
              </a:solidFill>
              <a:effectLst/>
              <a:latin typeface="+mn-lt"/>
              <a:ea typeface="+mn-ea"/>
              <a:cs typeface="+mn-cs"/>
            </a:endParaRPr>
          </a:p>
          <a:p>
            <a:pPr marL="228600" lvl="0" indent="-228600">
              <a:buAutoNum type="arabicPeriod"/>
            </a:pPr>
            <a:r>
              <a:rPr lang="en-US" sz="1200" kern="1200" dirty="0" smtClean="0">
                <a:solidFill>
                  <a:schemeClr val="tx1"/>
                </a:solidFill>
                <a:effectLst/>
                <a:latin typeface="+mn-lt"/>
                <a:ea typeface="+mn-ea"/>
                <a:cs typeface="+mn-cs"/>
              </a:rPr>
              <a:t>Conversation. Ask about the child’s family, friends, pets, interests, etc.</a:t>
            </a:r>
            <a:r>
              <a:rPr lang="en-US" sz="1200" kern="1200" baseline="0" dirty="0" smtClean="0">
                <a:solidFill>
                  <a:schemeClr val="tx1"/>
                </a:solidFill>
                <a:effectLst/>
                <a:latin typeface="+mn-lt"/>
                <a:ea typeface="+mn-ea"/>
                <a:cs typeface="+mn-cs"/>
              </a:rPr>
              <a:t> And actively LISTEN to their answers.</a:t>
            </a:r>
          </a:p>
          <a:p>
            <a:pPr marL="228600" lvl="0" indent="-228600">
              <a:buAutoNum type="arabicPeriod"/>
            </a:pPr>
            <a:r>
              <a:rPr lang="en-US" sz="1200" kern="1200" baseline="0" dirty="0" smtClean="0">
                <a:solidFill>
                  <a:schemeClr val="tx1"/>
                </a:solidFill>
                <a:effectLst/>
                <a:latin typeface="+mn-lt"/>
                <a:ea typeface="+mn-ea"/>
                <a:cs typeface="+mn-cs"/>
              </a:rPr>
              <a:t>Engage in fun activities such as sports, crafts, and games. Be present and engage in FUN with your mentee. </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56B068-70A9-4527-86F6-565E89708BA9}" type="slidenum">
              <a:rPr lang="en-CA" smtClean="0"/>
              <a:t>13</a:t>
            </a:fld>
            <a:endParaRPr lang="en-CA"/>
          </a:p>
        </p:txBody>
      </p:sp>
    </p:spTree>
    <p:extLst>
      <p:ext uri="{BB962C8B-B14F-4D97-AF65-F5344CB8AC3E}">
        <p14:creationId xmlns:p14="http://schemas.microsoft.com/office/powerpoint/2010/main" val="422110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Possible Activity</a:t>
            </a:r>
            <a:r>
              <a:rPr lang="en-US" b="1" i="1" baseline="0" dirty="0" smtClean="0"/>
              <a:t> Break </a:t>
            </a:r>
          </a:p>
          <a:p>
            <a:r>
              <a:rPr lang="en-US" b="0" i="1" u="none" baseline="0" dirty="0" smtClean="0"/>
              <a:t>Famous Mentor Guessing Game </a:t>
            </a:r>
            <a:r>
              <a:rPr lang="en-US" b="0" i="1" baseline="0" dirty="0" smtClean="0"/>
              <a:t>- Hand out a card with a famous mentor to each participant. Give them 5 minutes to walk around the room trying to figure out who they are. </a:t>
            </a:r>
          </a:p>
          <a:p>
            <a:endParaRPr lang="en-US" dirty="0" smtClean="0"/>
          </a:p>
          <a:p>
            <a:r>
              <a:rPr lang="en-US" dirty="0" smtClean="0"/>
              <a:t>Introduce</a:t>
            </a:r>
            <a:r>
              <a:rPr lang="en-US" baseline="0" dirty="0" smtClean="0"/>
              <a:t> the third topic: Child Safety</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A356B068-70A9-4527-86F6-565E89708BA9}" type="slidenum">
              <a:rPr lang="en-CA" smtClean="0"/>
              <a:t>14</a:t>
            </a:fld>
            <a:endParaRPr lang="en-CA"/>
          </a:p>
        </p:txBody>
      </p:sp>
    </p:spTree>
    <p:extLst>
      <p:ext uri="{BB962C8B-B14F-4D97-AF65-F5344CB8AC3E}">
        <p14:creationId xmlns:p14="http://schemas.microsoft.com/office/powerpoint/2010/main" val="3493807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No one can protect a child 24 hours a day, every day, so it’s important</a:t>
            </a:r>
            <a:r>
              <a:rPr lang="en-CA" baseline="0" dirty="0" smtClean="0"/>
              <a:t> to teach kids how to protect themselves. When opportunities arrive to teach kids safety lessons, take advantage of them.</a:t>
            </a:r>
            <a:endParaRPr lang="en-CA" dirty="0" smtClean="0"/>
          </a:p>
          <a:p>
            <a:endParaRPr lang="en-CA" b="1" dirty="0" smtClean="0"/>
          </a:p>
          <a:p>
            <a:r>
              <a:rPr lang="en-CA" b="1" dirty="0" smtClean="0"/>
              <a:t>ASK:</a:t>
            </a:r>
            <a:r>
              <a:rPr lang="en-CA" b="1" i="1" dirty="0" smtClean="0"/>
              <a:t> </a:t>
            </a:r>
            <a:r>
              <a:rPr lang="en-CA" b="1" dirty="0" smtClean="0"/>
              <a:t>What are possible safety messages that you could teach a child while you are matched to them?</a:t>
            </a:r>
            <a:endParaRPr lang="en-US" b="1" dirty="0" smtClean="0"/>
          </a:p>
          <a:p>
            <a:r>
              <a:rPr lang="en-CA" dirty="0" smtClean="0"/>
              <a:t> </a:t>
            </a:r>
          </a:p>
          <a:p>
            <a:r>
              <a:rPr lang="en-CA" dirty="0" smtClean="0"/>
              <a:t>Examples…</a:t>
            </a:r>
            <a:endParaRPr lang="en-US" dirty="0" smtClean="0"/>
          </a:p>
          <a:p>
            <a:pPr marL="228600" lvl="0" indent="-228600">
              <a:buFont typeface="+mj-lt"/>
              <a:buAutoNum type="arabicPeriod"/>
            </a:pPr>
            <a:r>
              <a:rPr lang="en-CA" dirty="0" smtClean="0"/>
              <a:t>Safety while baking – washing hands, turning pot handles in, being careful around the oven/stove.</a:t>
            </a:r>
            <a:endParaRPr lang="en-US" dirty="0" smtClean="0"/>
          </a:p>
          <a:p>
            <a:pPr marL="228600" lvl="0" indent="-228600">
              <a:buFont typeface="+mj-lt"/>
              <a:buAutoNum type="arabicPeriod"/>
            </a:pPr>
            <a:r>
              <a:rPr lang="en-CA" dirty="0" smtClean="0"/>
              <a:t>Using Playground and Gym equipment appropriately</a:t>
            </a:r>
            <a:endParaRPr lang="en-US" dirty="0" smtClean="0"/>
          </a:p>
          <a:p>
            <a:pPr marL="228600" lvl="0" indent="-228600">
              <a:buFont typeface="+mj-lt"/>
              <a:buAutoNum type="arabicPeriod"/>
            </a:pPr>
            <a:r>
              <a:rPr lang="en-CA" dirty="0" smtClean="0"/>
              <a:t>Internet safety</a:t>
            </a:r>
            <a:endParaRPr lang="en-US" dirty="0" smtClean="0"/>
          </a:p>
          <a:p>
            <a:pPr marL="628650" lvl="1" indent="-171450">
              <a:buFont typeface="Arial" pitchFamily="34" charset="0"/>
              <a:buChar char="•"/>
            </a:pPr>
            <a:r>
              <a:rPr lang="en-CA" dirty="0" smtClean="0"/>
              <a:t>Never give out personal information (address, phone number)</a:t>
            </a:r>
            <a:endParaRPr lang="en-US" dirty="0" smtClean="0"/>
          </a:p>
          <a:p>
            <a:pPr marL="628650" lvl="1" indent="-171450">
              <a:buFont typeface="Arial" pitchFamily="34" charset="0"/>
              <a:buChar char="•"/>
            </a:pPr>
            <a:r>
              <a:rPr lang="en-CA" dirty="0" smtClean="0"/>
              <a:t>Don’t send your picture to anyone</a:t>
            </a:r>
            <a:endParaRPr lang="en-US" dirty="0" smtClean="0"/>
          </a:p>
          <a:p>
            <a:pPr marL="628650" lvl="1" indent="-171450">
              <a:buFont typeface="Arial" pitchFamily="34" charset="0"/>
              <a:buChar char="•"/>
            </a:pPr>
            <a:r>
              <a:rPr lang="en-CA" dirty="0" smtClean="0"/>
              <a:t>Never agree to meet someone you’ve “met” online</a:t>
            </a:r>
            <a:endParaRPr lang="en-US" dirty="0" smtClean="0"/>
          </a:p>
          <a:p>
            <a:pPr marL="628650" lvl="1" indent="-171450">
              <a:buFont typeface="Arial" pitchFamily="34" charset="0"/>
              <a:buChar char="•"/>
            </a:pPr>
            <a:r>
              <a:rPr lang="en-CA" dirty="0" smtClean="0"/>
              <a:t>Remember that you cannot see the people you talk to on the internet</a:t>
            </a:r>
            <a:endParaRPr lang="en-US" dirty="0" smtClean="0"/>
          </a:p>
          <a:p>
            <a:pPr marL="628650" lvl="1" indent="-171450">
              <a:buFont typeface="Arial" pitchFamily="34" charset="0"/>
              <a:buChar char="•"/>
            </a:pPr>
            <a:r>
              <a:rPr lang="en-CA" dirty="0" smtClean="0"/>
              <a:t>People may not be who they say they are. </a:t>
            </a:r>
            <a:endParaRPr lang="en-US" dirty="0" smtClean="0"/>
          </a:p>
          <a:p>
            <a:pPr marL="628650" lvl="1" indent="-171450">
              <a:buFont typeface="Arial" pitchFamily="34" charset="0"/>
              <a:buChar char="•"/>
            </a:pPr>
            <a:r>
              <a:rPr lang="en-CA" dirty="0" smtClean="0"/>
              <a:t>Do not respond to any messages that are mean or make you feel uncomfortable. If you get this kind of message, tell your parent/guardian or a teacher right away. </a:t>
            </a:r>
            <a:endParaRPr lang="en-US" dirty="0" smtClean="0"/>
          </a:p>
          <a:p>
            <a:r>
              <a:rPr lang="en-CA" dirty="0" smtClean="0"/>
              <a:t> </a:t>
            </a:r>
            <a:endParaRPr lang="en-US" dirty="0" smtClean="0"/>
          </a:p>
          <a:p>
            <a:endParaRPr lang="en-US" dirty="0" smtClean="0"/>
          </a:p>
          <a:p>
            <a:endParaRPr lang="en-CA" dirty="0" smtClean="0">
              <a:ea typeface="ＭＳ Ｐゴシック"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C603F100-1454-4015-BB54-D267AAB7399E}" type="slidenum">
              <a:rPr lang="en-US">
                <a:solidFill>
                  <a:prstClr val="black"/>
                </a:solidFill>
                <a:latin typeface="Arial" charset="0"/>
              </a:rPr>
              <a:pPr/>
              <a:t>15</a:t>
            </a:fld>
            <a:endParaRPr lang="en-US">
              <a:solidFill>
                <a:prstClr val="black"/>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defTabSz="931774">
              <a:buNone/>
              <a:defRPr/>
            </a:pPr>
            <a:r>
              <a:rPr lang="en-CA" b="1" baseline="0" dirty="0" smtClean="0"/>
              <a:t>Secrets and Surprises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Explain: Surprises are things that, after a while, you tell someone about and it makes that person happy. A surprise might be a birthday gift for your friend. You don’t tell your friend what the present is—for a little while. Then you give her the gift and she is surprised and happy. But secrets are things that people might tell you to keep to yourself and never tell anyone about. In mentoring matches, it’s okay to keep surprises, but not secrets. Secrets exclude others and can sometimes be dangerous.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both your own protection and the child’s, do not keep secrets!</a:t>
            </a:r>
            <a:endParaRPr lang="en-US" dirty="0" smtClean="0"/>
          </a:p>
          <a:p>
            <a:r>
              <a:rPr lang="en-CA" dirty="0" smtClean="0"/>
              <a:t> </a:t>
            </a:r>
            <a:endParaRPr lang="en-US" dirty="0" smtClean="0"/>
          </a:p>
          <a:p>
            <a:r>
              <a:rPr lang="en-CA" dirty="0" smtClean="0"/>
              <a:t>It is okay to have a surprise but secrets are not okay. We ask all Mentors to be careful of the language they use when talking to the child.</a:t>
            </a:r>
            <a:endParaRPr lang="en-US" dirty="0" smtClean="0"/>
          </a:p>
          <a:p>
            <a:pPr marL="628650" lvl="1" indent="-171450">
              <a:buFont typeface="Wingdings" pitchFamily="2" charset="2"/>
              <a:buChar char="Ø"/>
            </a:pPr>
            <a:r>
              <a:rPr lang="en-CA" dirty="0" smtClean="0"/>
              <a:t>For example, don’t have a “secret handshake,” but rather, a “special handshake” or a “friendship handshake.”</a:t>
            </a:r>
            <a:endParaRPr lang="en-US" dirty="0" smtClean="0"/>
          </a:p>
          <a:p>
            <a:r>
              <a:rPr lang="en-CA" dirty="0" smtClean="0"/>
              <a:t> </a:t>
            </a:r>
            <a:endParaRPr lang="en-US" dirty="0" smtClean="0"/>
          </a:p>
          <a:p>
            <a:r>
              <a:rPr lang="en-CA" b="1" dirty="0" smtClean="0"/>
              <a:t>Have student flip to P. 49 in the High School Teen Mentoring Handbook and highlight: “No secrets ever!”</a:t>
            </a:r>
            <a:endParaRPr lang="en-US" b="1" dirty="0" smtClean="0"/>
          </a:p>
          <a:p>
            <a:pPr marL="228600" indent="-228600" defTabSz="931774">
              <a:buAutoNum type="arabicPeriod"/>
              <a:defRPr/>
            </a:pPr>
            <a:endParaRPr lang="en-US" dirty="0" smtClean="0"/>
          </a:p>
          <a:p>
            <a:endParaRPr lang="en-US" dirty="0" smtClean="0"/>
          </a:p>
          <a:p>
            <a:endParaRPr lang="en-CA" dirty="0" smtClean="0">
              <a:ea typeface="ＭＳ Ｐゴシック" pitchFamily="34" charset="-128"/>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601C4675-616E-488A-A5B5-33D21F7E594B}" type="slidenum">
              <a:rPr lang="en-US">
                <a:solidFill>
                  <a:prstClr val="black"/>
                </a:solidFill>
                <a:latin typeface="Arial" charset="0"/>
              </a:rPr>
              <a:pPr/>
              <a:t>16</a:t>
            </a:fld>
            <a:endParaRPr lang="en-US">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b="1" dirty="0" smtClean="0"/>
              <a:t>STATE: As a mentor, role modeling safe behaviour is very important! </a:t>
            </a:r>
            <a:endParaRPr lang="en-US" b="1" dirty="0" smtClean="0"/>
          </a:p>
          <a:p>
            <a:pPr marL="1085850" lvl="2" indent="-171450">
              <a:buFont typeface="Wingdings" pitchFamily="2" charset="2"/>
              <a:buChar char="Ø"/>
            </a:pPr>
            <a:r>
              <a:rPr lang="en-CA" dirty="0" smtClean="0"/>
              <a:t>Follow the rules yourself</a:t>
            </a:r>
            <a:endParaRPr lang="en-US" dirty="0" smtClean="0"/>
          </a:p>
          <a:p>
            <a:pPr marL="1085850" lvl="2" indent="-171450">
              <a:buFont typeface="Wingdings" pitchFamily="2" charset="2"/>
              <a:buChar char="Ø"/>
            </a:pPr>
            <a:r>
              <a:rPr lang="en-CA" dirty="0" smtClean="0"/>
              <a:t>Use judgment and common sense in selecting activities</a:t>
            </a:r>
            <a:endParaRPr lang="en-US" dirty="0" smtClean="0"/>
          </a:p>
          <a:p>
            <a:pPr marL="1085850" lvl="2" indent="-171450">
              <a:buFont typeface="Wingdings" pitchFamily="2" charset="2"/>
              <a:buChar char="Ø"/>
            </a:pPr>
            <a:r>
              <a:rPr lang="en-CA" dirty="0" smtClean="0"/>
              <a:t>Contact your program</a:t>
            </a:r>
            <a:r>
              <a:rPr lang="en-CA" baseline="0" dirty="0" smtClean="0"/>
              <a:t> coordinator</a:t>
            </a:r>
            <a:r>
              <a:rPr lang="en-CA" dirty="0" smtClean="0"/>
              <a:t> if you are ever uncertain </a:t>
            </a:r>
            <a:endParaRPr lang="en-US" dirty="0" smtClean="0"/>
          </a:p>
          <a:p>
            <a:r>
              <a:rPr lang="en-CA" dirty="0" smtClean="0"/>
              <a:t> </a:t>
            </a:r>
            <a:endParaRPr lang="en-US" dirty="0" smtClean="0"/>
          </a:p>
          <a:p>
            <a:r>
              <a:rPr lang="en-CA" b="1" dirty="0" smtClean="0"/>
              <a:t>STATE: It is part of your role as a mentor is to ensure that your mentee is safe while they are visiting with you</a:t>
            </a:r>
            <a:r>
              <a:rPr lang="en-CA" dirty="0" smtClean="0"/>
              <a:t>. </a:t>
            </a:r>
            <a:r>
              <a:rPr lang="en-US" dirty="0" smtClean="0"/>
              <a:t>This means ensuring that they are safe on the playground, in the gym, while baking, etc. </a:t>
            </a:r>
          </a:p>
          <a:p>
            <a:endParaRPr lang="en-US" dirty="0" smtClean="0"/>
          </a:p>
          <a:p>
            <a:r>
              <a:rPr lang="en-US" sz="1200" b="0" kern="1200" dirty="0" smtClean="0">
                <a:solidFill>
                  <a:schemeClr val="tx1"/>
                </a:solidFill>
                <a:latin typeface="+mn-lt"/>
                <a:ea typeface="+mn-ea"/>
                <a:cs typeface="+mn-cs"/>
              </a:rPr>
              <a:t>If something occurs and your mentee is hurt, find an adult right away (program coordinator, teacher, </a:t>
            </a:r>
            <a:r>
              <a:rPr lang="en-US" sz="1200" b="0" kern="1200" dirty="0" err="1" smtClean="0">
                <a:solidFill>
                  <a:schemeClr val="tx1"/>
                </a:solidFill>
                <a:latin typeface="+mn-lt"/>
                <a:ea typeface="+mn-ea"/>
                <a:cs typeface="+mn-cs"/>
              </a:rPr>
              <a:t>etc</a:t>
            </a:r>
            <a:r>
              <a:rPr lang="en-US" sz="1200" b="0" kern="1200" dirty="0" smtClean="0">
                <a:solidFill>
                  <a:schemeClr val="tx1"/>
                </a:solidFill>
                <a:latin typeface="+mn-lt"/>
                <a:ea typeface="+mn-ea"/>
                <a:cs typeface="+mn-cs"/>
              </a:rPr>
              <a:t>).  Do not attempt to treat a child on your own.</a:t>
            </a:r>
            <a:endParaRPr lang="en-US" b="0" dirty="0" smtClean="0"/>
          </a:p>
          <a:p>
            <a:endParaRPr lang="en-US" dirty="0" smtClean="0"/>
          </a:p>
          <a:p>
            <a:endParaRPr lang="en-CA" dirty="0" smtClean="0">
              <a:ea typeface="ＭＳ Ｐゴシック" pitchFamily="34"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673E6A1F-85D8-4E33-B404-54C5EAB46E2B}" type="slidenum">
              <a:rPr lang="en-US">
                <a:solidFill>
                  <a:prstClr val="black"/>
                </a:solidFill>
                <a:latin typeface="Arial" charset="0"/>
              </a:rPr>
              <a:pPr/>
              <a:t>17</a:t>
            </a:fld>
            <a:endParaRPr lang="en-US">
              <a:solidFill>
                <a:prstClr val="black"/>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smtClean="0"/>
              <a:t>Introduce the next section in</a:t>
            </a:r>
            <a:r>
              <a:rPr lang="en-CA" baseline="0" dirty="0" smtClean="0"/>
              <a:t> Child Safety: Abuse Issues. </a:t>
            </a:r>
          </a:p>
          <a:p>
            <a:r>
              <a:rPr lang="en-CA" baseline="0" dirty="0" smtClean="0"/>
              <a:t>Refer to pages 45-49 in the High School Teen Mentoring Handbook. </a:t>
            </a:r>
          </a:p>
          <a:p>
            <a:endParaRPr lang="en-CA" dirty="0" smtClean="0"/>
          </a:p>
          <a:p>
            <a:pPr algn="l">
              <a:buNone/>
            </a:pPr>
            <a:r>
              <a:rPr lang="en-CA" b="1" dirty="0" smtClean="0"/>
              <a:t>State:  </a:t>
            </a:r>
            <a:r>
              <a:rPr lang="en-CA" b="1" dirty="0" smtClean="0">
                <a:solidFill>
                  <a:srgbClr val="FF0000"/>
                </a:solidFill>
              </a:rPr>
              <a:t>If you ever have concerns, questions, or instincts about a child potentially at risk, talk with you program coordinator </a:t>
            </a:r>
            <a:r>
              <a:rPr lang="en-CA" b="1" u="sng" dirty="0" smtClean="0">
                <a:solidFill>
                  <a:srgbClr val="FF0000"/>
                </a:solidFill>
              </a:rPr>
              <a:t>THAT DAY</a:t>
            </a:r>
            <a:r>
              <a:rPr lang="en-CA" b="1" dirty="0" smtClean="0">
                <a:solidFill>
                  <a:srgbClr val="FF0000"/>
                </a:solidFill>
              </a:rPr>
              <a:t>.  Don’t wait!</a:t>
            </a:r>
            <a:endParaRPr lang="en-CA" b="1" dirty="0" smtClean="0"/>
          </a:p>
          <a:p>
            <a:r>
              <a:rPr lang="en-CA"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0" dirty="0" smtClean="0"/>
              <a:t>STATE:  The purpose of this section is to highlight signs and symptoms of different types of chid abuse. Please note that the following signs and symptoms are not to be seen as exhaustive, but are examples or indicators of child abuse and neglect.</a:t>
            </a:r>
            <a:r>
              <a:rPr lang="en-CA" dirty="0" smtClean="0"/>
              <a:t> We go over this section in training because when working with children, this is always a possibility. </a:t>
            </a:r>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1" u="none" baseline="0" dirty="0" smtClean="0"/>
              <a:t>State: </a:t>
            </a:r>
            <a:r>
              <a:rPr lang="en-CA" b="1" u="sng" baseline="0" dirty="0" smtClean="0"/>
              <a:t>If any of the content related to abuse issues has been upsetting or unsettling for you, please either speak with us (facilitators) or find an adult you trust to speak with. </a:t>
            </a:r>
            <a:endParaRPr lang="en-US" dirty="0" smtClean="0"/>
          </a:p>
          <a:p>
            <a:endParaRPr lang="en-US" dirty="0" smtClean="0"/>
          </a:p>
          <a:p>
            <a:r>
              <a:rPr lang="en-CA" dirty="0" smtClean="0"/>
              <a:t> </a:t>
            </a:r>
            <a:endParaRPr lang="en-US" dirty="0" smtClean="0"/>
          </a:p>
          <a:p>
            <a:endParaRPr lang="en-US" dirty="0" smtClean="0"/>
          </a:p>
          <a:p>
            <a:endParaRPr lang="en-CA" dirty="0" smtClean="0">
              <a:ea typeface="ＭＳ Ｐゴシック" pitchFamily="34" charset="-128"/>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8F55A14B-0D1F-4946-802A-45F49638E40E}" type="slidenum">
              <a:rPr lang="en-US">
                <a:solidFill>
                  <a:prstClr val="black"/>
                </a:solidFill>
                <a:latin typeface="Arial" charset="0"/>
              </a:rPr>
              <a:pPr/>
              <a:t>18</a:t>
            </a:fld>
            <a:endParaRPr lang="en-US">
              <a:solidFill>
                <a:prstClr val="black"/>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smtClean="0"/>
              <a:t>It is the combination, frequency and duration of indicators that should alert you to a problem.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Read through the Signs and Symptoms of Various Types of Abuse (p.45-47).</a:t>
            </a:r>
            <a:endParaRPr lang="en-US" dirty="0" smtClean="0"/>
          </a:p>
          <a:p>
            <a:endParaRPr lang="en-US" dirty="0" smtClean="0"/>
          </a:p>
          <a:p>
            <a:r>
              <a:rPr lang="en-CA" dirty="0" smtClean="0"/>
              <a:t>This can be done in different ways, depending on the group:</a:t>
            </a:r>
            <a:endParaRPr lang="en-US" dirty="0" smtClean="0"/>
          </a:p>
          <a:p>
            <a:pPr lvl="1">
              <a:buFont typeface="Arial" pitchFamily="34" charset="0"/>
              <a:buChar char="•"/>
            </a:pPr>
            <a:r>
              <a:rPr lang="en-CA" dirty="0" smtClean="0"/>
              <a:t> You can have teens read these pages quietly on their own, then “quiz” them by asking what each type of abuse is and what the signs are. </a:t>
            </a:r>
            <a:endParaRPr lang="en-US" dirty="0" smtClean="0"/>
          </a:p>
          <a:p>
            <a:pPr lvl="1">
              <a:buFont typeface="Arial" pitchFamily="34" charset="0"/>
              <a:buChar char="•"/>
            </a:pPr>
            <a:r>
              <a:rPr lang="en-CA" dirty="0" smtClean="0"/>
              <a:t> Facilitators can read through the definitions and signs, while the teens listen and read along. </a:t>
            </a:r>
            <a:endParaRPr lang="en-US" dirty="0" smtClean="0"/>
          </a:p>
          <a:p>
            <a:pPr lvl="1">
              <a:buFont typeface="Arial" pitchFamily="34" charset="0"/>
              <a:buChar char="•"/>
            </a:pPr>
            <a:r>
              <a:rPr lang="en-CA" dirty="0" smtClean="0"/>
              <a:t> You can go around the room and have each teen read a definition/sign out loud, while the whole group follows along. </a:t>
            </a:r>
          </a:p>
          <a:p>
            <a:pPr lvl="0">
              <a:buFont typeface="Arial" pitchFamily="34" charset="0"/>
              <a:buChar char="•"/>
            </a:pPr>
            <a:endParaRPr lang="en-CA" dirty="0" smtClean="0"/>
          </a:p>
          <a:p>
            <a:pPr defTabSz="931774">
              <a:defRPr/>
            </a:pPr>
            <a:r>
              <a:rPr lang="en-CA" dirty="0" smtClean="0"/>
              <a:t>NOTE: There is a difference between Neglect and Poverty! If a caregiver has the means to provide the requisite care for a child and fails to do so, it is neglect. </a:t>
            </a:r>
            <a:endParaRPr lang="en-US" dirty="0" smtClean="0"/>
          </a:p>
          <a:p>
            <a:pPr lvl="0">
              <a:buFont typeface="Arial" pitchFamily="34" charset="0"/>
              <a:buChar char="•"/>
            </a:pPr>
            <a:endParaRPr lang="en-US" dirty="0" smtClean="0"/>
          </a:p>
          <a:p>
            <a:endParaRPr lang="en-US" dirty="0" smtClean="0"/>
          </a:p>
          <a:p>
            <a:endParaRPr lang="en-US" dirty="0" smtClean="0">
              <a:ea typeface="ＭＳ Ｐゴシック" pitchFamily="34" charset="-128"/>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766528CA-3C3E-41B6-B05E-58957E589A95}" type="slidenum">
              <a:rPr lang="en-US">
                <a:solidFill>
                  <a:prstClr val="black"/>
                </a:solidFill>
                <a:latin typeface="Arial" charset="0"/>
              </a:rPr>
              <a:pPr/>
              <a:t>19</a:t>
            </a:fld>
            <a:endParaRPr lang="en-US">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yourself, your agency/organization/program, and thank attendees for coming. </a:t>
            </a:r>
          </a:p>
          <a:p>
            <a:r>
              <a:rPr lang="en-US" baseline="0" dirty="0" smtClean="0"/>
              <a:t>Encourage participants to ask questions throughout the session. </a:t>
            </a:r>
            <a:endParaRPr lang="en-US" dirty="0" smtClean="0"/>
          </a:p>
          <a:p>
            <a:r>
              <a:rPr lang="en-US" dirty="0" smtClean="0"/>
              <a:t>Introduce the agenda</a:t>
            </a:r>
            <a:r>
              <a:rPr lang="en-US" baseline="0" dirty="0" smtClean="0"/>
              <a:t> for the day. </a:t>
            </a:r>
            <a:endParaRPr lang="en-US" dirty="0"/>
          </a:p>
        </p:txBody>
      </p:sp>
      <p:sp>
        <p:nvSpPr>
          <p:cNvPr id="4" name="Slide Number Placeholder 3"/>
          <p:cNvSpPr>
            <a:spLocks noGrp="1"/>
          </p:cNvSpPr>
          <p:nvPr>
            <p:ph type="sldNum" sz="quarter" idx="10"/>
          </p:nvPr>
        </p:nvSpPr>
        <p:spPr/>
        <p:txBody>
          <a:bodyPr/>
          <a:lstStyle/>
          <a:p>
            <a:fld id="{A356B068-70A9-4527-86F6-565E89708BA9}" type="slidenum">
              <a:rPr lang="en-CA" smtClean="0"/>
              <a:t>2</a:t>
            </a:fld>
            <a:endParaRPr lang="en-CA"/>
          </a:p>
        </p:txBody>
      </p:sp>
    </p:spTree>
    <p:extLst>
      <p:ext uri="{BB962C8B-B14F-4D97-AF65-F5344CB8AC3E}">
        <p14:creationId xmlns:p14="http://schemas.microsoft.com/office/powerpoint/2010/main" val="87455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smtClean="0"/>
              <a:t> STATE: There are two types of disclosures:</a:t>
            </a:r>
            <a:endParaRPr lang="en-US" dirty="0" smtClean="0"/>
          </a:p>
          <a:p>
            <a:r>
              <a:rPr lang="en-CA" dirty="0" smtClean="0"/>
              <a:t> </a:t>
            </a:r>
            <a:endParaRPr lang="en-US" sz="1400" dirty="0" smtClean="0"/>
          </a:p>
          <a:p>
            <a:pPr marL="685800" lvl="1" indent="-228600">
              <a:buFont typeface="+mj-lt"/>
              <a:buAutoNum type="arabicPeriod"/>
            </a:pPr>
            <a:r>
              <a:rPr lang="en-CA" dirty="0" smtClean="0"/>
              <a:t>Direct disclosures</a:t>
            </a:r>
          </a:p>
          <a:p>
            <a:r>
              <a:rPr lang="en-CA" dirty="0" smtClean="0"/>
              <a:t>	Direct disclosures are incidents where a child directly tells someone they are experiencing abuse.</a:t>
            </a:r>
            <a:endParaRPr lang="en-US" dirty="0" smtClean="0"/>
          </a:p>
          <a:p>
            <a:r>
              <a:rPr lang="en-CA" dirty="0" smtClean="0"/>
              <a:t> </a:t>
            </a:r>
            <a:endParaRPr lang="en-US" sz="1400" dirty="0" smtClean="0"/>
          </a:p>
          <a:p>
            <a:pPr marL="457200" lvl="1" indent="0">
              <a:buFont typeface="+mj-lt"/>
              <a:buNone/>
            </a:pPr>
            <a:r>
              <a:rPr lang="en-CA" dirty="0" smtClean="0"/>
              <a:t>2. Indirect disclosures</a:t>
            </a:r>
          </a:p>
          <a:p>
            <a:r>
              <a:rPr lang="en-CA" dirty="0" smtClean="0"/>
              <a:t>	Indirect disclosures are incidents where other people notice behaviours or signs indicative of abuse in the child.</a:t>
            </a:r>
            <a:endParaRPr lang="en-US" dirty="0" smtClean="0"/>
          </a:p>
          <a:p>
            <a:r>
              <a:rPr lang="en-CA" dirty="0" smtClean="0"/>
              <a:t> </a:t>
            </a:r>
            <a:endParaRPr lang="en-US" sz="1400" dirty="0" smtClean="0"/>
          </a:p>
          <a:p>
            <a:endParaRPr lang="en-US" dirty="0" smtClean="0"/>
          </a:p>
          <a:p>
            <a:endParaRPr lang="en-CA" dirty="0" smtClean="0">
              <a:solidFill>
                <a:srgbClr val="FF0000"/>
              </a:solidFill>
              <a:ea typeface="ＭＳ Ｐゴシック" pitchFamily="34"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164">
              <a:defRPr>
                <a:solidFill>
                  <a:schemeClr val="tx1"/>
                </a:solidFill>
                <a:latin typeface="Verdana" pitchFamily="34" charset="0"/>
                <a:ea typeface="ヒラギノ角ゴ Pro W3" charset="-128"/>
              </a:defRPr>
            </a:lvl1pPr>
            <a:lvl2pPr marL="726531" indent="-279435" defTabSz="908164">
              <a:defRPr>
                <a:solidFill>
                  <a:schemeClr val="tx1"/>
                </a:solidFill>
                <a:latin typeface="Verdana" pitchFamily="34" charset="0"/>
                <a:ea typeface="ヒラギノ角ゴ Pro W3" charset="-128"/>
              </a:defRPr>
            </a:lvl2pPr>
            <a:lvl3pPr marL="1117740" indent="-223548" defTabSz="908164">
              <a:defRPr>
                <a:solidFill>
                  <a:schemeClr val="tx1"/>
                </a:solidFill>
                <a:latin typeface="Verdana" pitchFamily="34" charset="0"/>
                <a:ea typeface="ヒラギノ角ゴ Pro W3" charset="-128"/>
              </a:defRPr>
            </a:lvl3pPr>
            <a:lvl4pPr marL="1564836" indent="-223548" defTabSz="908164">
              <a:defRPr>
                <a:solidFill>
                  <a:schemeClr val="tx1"/>
                </a:solidFill>
                <a:latin typeface="Verdana" pitchFamily="34" charset="0"/>
                <a:ea typeface="ヒラギノ角ゴ Pro W3" charset="-128"/>
              </a:defRPr>
            </a:lvl4pPr>
            <a:lvl5pPr marL="2011931" indent="-223548" defTabSz="908164">
              <a:defRPr>
                <a:solidFill>
                  <a:schemeClr val="tx1"/>
                </a:solidFill>
                <a:latin typeface="Verdana" pitchFamily="34" charset="0"/>
                <a:ea typeface="ヒラギノ角ゴ Pro W3" charset="-128"/>
              </a:defRPr>
            </a:lvl5pPr>
            <a:lvl6pPr marL="2459027"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9pPr>
          </a:lstStyle>
          <a:p>
            <a:fld id="{F0A86DAF-5BBA-4901-B36C-CB740A3277AA}" type="slidenum">
              <a:rPr lang="en-US">
                <a:solidFill>
                  <a:prstClr val="black"/>
                </a:solidFill>
                <a:latin typeface="Arial" charset="0"/>
              </a:rPr>
              <a:pPr/>
              <a:t>20</a:t>
            </a:fld>
            <a:endParaRPr lang="en-US">
              <a:solidFill>
                <a:prstClr val="black"/>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smtClean="0"/>
              <a:t>If you receive a disclosure:</a:t>
            </a:r>
            <a:endParaRPr lang="en-US" dirty="0" smtClean="0"/>
          </a:p>
          <a:p>
            <a:r>
              <a:rPr lang="en-CA" dirty="0" smtClean="0"/>
              <a:t> </a:t>
            </a:r>
            <a:endParaRPr lang="en-US" dirty="0" smtClean="0"/>
          </a:p>
          <a:p>
            <a:pPr lvl="0"/>
            <a:r>
              <a:rPr lang="en-CA" b="1" dirty="0" smtClean="0"/>
              <a:t>1. Stay Calm.                                 </a:t>
            </a:r>
            <a:endParaRPr lang="en-US" b="1" dirty="0" smtClean="0"/>
          </a:p>
          <a:p>
            <a:pPr marL="628650" lvl="1" indent="-171450">
              <a:buFont typeface="Arial" pitchFamily="34" charset="0"/>
              <a:buChar char="•"/>
            </a:pPr>
            <a:r>
              <a:rPr lang="en-CA" dirty="0" smtClean="0"/>
              <a:t>If the child sees you are agitated they may not continue.</a:t>
            </a:r>
            <a:endParaRPr lang="en-US" dirty="0" smtClean="0"/>
          </a:p>
          <a:p>
            <a:r>
              <a:rPr lang="en-CA" dirty="0" smtClean="0"/>
              <a:t> </a:t>
            </a:r>
            <a:endParaRPr lang="en-US" dirty="0" smtClean="0"/>
          </a:p>
          <a:p>
            <a:r>
              <a:rPr lang="en-CA" dirty="0" smtClean="0"/>
              <a:t> </a:t>
            </a:r>
            <a:r>
              <a:rPr lang="en-US" b="1" dirty="0" smtClean="0"/>
              <a:t>2.</a:t>
            </a:r>
            <a:r>
              <a:rPr lang="en-US" b="1" baseline="0" dirty="0" smtClean="0"/>
              <a:t> </a:t>
            </a:r>
            <a:r>
              <a:rPr lang="en-CA" b="1" dirty="0" smtClean="0"/>
              <a:t>Listen.</a:t>
            </a:r>
            <a:r>
              <a:rPr lang="en-CA" dirty="0" smtClean="0"/>
              <a:t>				     </a:t>
            </a:r>
            <a:endParaRPr lang="en-US" dirty="0" smtClean="0"/>
          </a:p>
          <a:p>
            <a:pPr marL="628650" lvl="1" indent="-171450">
              <a:buFont typeface="Arial" pitchFamily="34" charset="0"/>
              <a:buChar char="•"/>
            </a:pPr>
            <a:r>
              <a:rPr lang="en-CA" i="0" dirty="0" smtClean="0"/>
              <a:t>Resist the urge to gather details. </a:t>
            </a:r>
            <a:r>
              <a:rPr lang="en-CA" dirty="0" smtClean="0"/>
              <a:t>Leave that to a trained professional. Asking “leading</a:t>
            </a:r>
            <a:r>
              <a:rPr lang="en-CA" baseline="0" dirty="0" smtClean="0"/>
              <a:t> questions” </a:t>
            </a:r>
            <a:r>
              <a:rPr lang="en-CA" dirty="0" smtClean="0"/>
              <a:t>may compromise an investigation later on. </a:t>
            </a:r>
            <a:endParaRPr lang="en-US" dirty="0" smtClean="0"/>
          </a:p>
          <a:p>
            <a:pPr marL="628650" lvl="1" indent="-171450">
              <a:buFont typeface="Arial" pitchFamily="34" charset="0"/>
              <a:buChar char="•"/>
            </a:pPr>
            <a:r>
              <a:rPr lang="en-CA" dirty="0" smtClean="0"/>
              <a:t>The most important point is that the child knows you believe them. </a:t>
            </a:r>
            <a:r>
              <a:rPr lang="en-CA" b="1" dirty="0" smtClean="0"/>
              <a:t>All you need to do is listen!</a:t>
            </a:r>
            <a:endParaRPr lang="en-US" b="1" dirty="0" smtClean="0"/>
          </a:p>
          <a:p>
            <a:r>
              <a:rPr lang="en-CA" dirty="0" smtClean="0"/>
              <a:t>  </a:t>
            </a:r>
            <a:endParaRPr lang="en-US" dirty="0" smtClean="0"/>
          </a:p>
          <a:p>
            <a:pPr lvl="0"/>
            <a:r>
              <a:rPr lang="en-CA" b="1" dirty="0" smtClean="0"/>
              <a:t>3. Reassure the child.</a:t>
            </a:r>
            <a:r>
              <a:rPr lang="en-CA" dirty="0" smtClean="0"/>
              <a:t>		 </a:t>
            </a:r>
            <a:endParaRPr lang="en-US" dirty="0" smtClean="0"/>
          </a:p>
          <a:p>
            <a:pPr marL="628650" lvl="1" indent="-171450">
              <a:buFont typeface="Arial" pitchFamily="34" charset="0"/>
              <a:buChar char="•"/>
            </a:pPr>
            <a:r>
              <a:rPr lang="en-CA" dirty="0" smtClean="0"/>
              <a:t>Thank them for telling you.</a:t>
            </a:r>
            <a:endParaRPr lang="en-US" dirty="0" smtClean="0"/>
          </a:p>
          <a:p>
            <a:pPr marL="628650" lvl="1" indent="-171450">
              <a:buFont typeface="Arial" pitchFamily="34" charset="0"/>
              <a:buChar char="•"/>
            </a:pPr>
            <a:r>
              <a:rPr lang="en-CA" dirty="0" smtClean="0"/>
              <a:t>Tell them it is not their fault.</a:t>
            </a:r>
            <a:endParaRPr lang="en-US" dirty="0" smtClean="0"/>
          </a:p>
          <a:p>
            <a:pPr marL="628650" lvl="1" indent="-171450">
              <a:buFont typeface="Arial" pitchFamily="34" charset="0"/>
              <a:buChar char="•"/>
            </a:pPr>
            <a:r>
              <a:rPr lang="en-CA" dirty="0" smtClean="0"/>
              <a:t>Tell them you will do your best to find help.</a:t>
            </a:r>
            <a:endParaRPr lang="en-US" sz="1400" dirty="0" smtClean="0"/>
          </a:p>
          <a:p>
            <a:pPr marL="628650" lvl="1" indent="-171450">
              <a:buFont typeface="Arial" pitchFamily="34" charset="0"/>
              <a:buChar char="•"/>
            </a:pPr>
            <a:r>
              <a:rPr lang="en-CA" b="1" dirty="0" smtClean="0"/>
              <a:t>Do not promise to keep the information a secret. </a:t>
            </a:r>
            <a:endParaRPr lang="en-US" b="1" dirty="0" smtClean="0"/>
          </a:p>
          <a:p>
            <a:r>
              <a:rPr lang="en-CA" dirty="0" smtClean="0"/>
              <a:t> </a:t>
            </a:r>
            <a:endParaRPr lang="en-US" dirty="0" smtClean="0"/>
          </a:p>
          <a:p>
            <a:r>
              <a:rPr lang="en-CA" b="1" dirty="0" smtClean="0"/>
              <a:t>4. Report the abuse.  </a:t>
            </a:r>
            <a:endParaRPr lang="en-US" b="1" dirty="0" smtClean="0"/>
          </a:p>
          <a:p>
            <a:pPr marL="628650" lvl="1" indent="-171450">
              <a:buFont typeface="Arial" pitchFamily="34" charset="0"/>
              <a:buChar char="•"/>
            </a:pPr>
            <a:r>
              <a:rPr lang="en-CA" b="1" dirty="0" smtClean="0"/>
              <a:t>Talk to your program coordinator!</a:t>
            </a:r>
          </a:p>
          <a:p>
            <a:pPr marL="628650" lvl="1" indent="-171450">
              <a:buFont typeface="Arial" pitchFamily="34" charset="0"/>
              <a:buChar char="•"/>
            </a:pPr>
            <a:r>
              <a:rPr lang="en-CA" b="1" dirty="0" smtClean="0"/>
              <a:t>Your program coordinator will</a:t>
            </a:r>
            <a:r>
              <a:rPr lang="en-CA" b="1" baseline="0" dirty="0" smtClean="0"/>
              <a:t> speak with you about next steps. This could include a conversation with the child’s teacher and/or principal, and potentially a call to Child &amp; Family Services. Your program coordinator will be there to support you, regardless of what happens next. </a:t>
            </a:r>
          </a:p>
          <a:p>
            <a:pPr marL="628650" lvl="1" indent="-171450">
              <a:buFont typeface="Arial" pitchFamily="34" charset="0"/>
              <a:buChar char="•"/>
            </a:pPr>
            <a:r>
              <a:rPr lang="en-CA" b="1" baseline="0" dirty="0" smtClean="0"/>
              <a:t>You are legally obligated to report any knowledge you may have of child abuse. </a:t>
            </a:r>
            <a:endParaRPr lang="en-US" b="1" dirty="0" smtClean="0"/>
          </a:p>
          <a:p>
            <a:r>
              <a:rPr lang="en-CA" dirty="0" smtClean="0"/>
              <a:t> </a:t>
            </a:r>
            <a:endParaRPr lang="en-US" dirty="0" smtClean="0"/>
          </a:p>
          <a:p>
            <a:r>
              <a:rPr lang="en-CA" dirty="0" smtClean="0"/>
              <a:t>STATE:  Always include your</a:t>
            </a:r>
            <a:r>
              <a:rPr lang="en-CA" baseline="0" dirty="0" smtClean="0"/>
              <a:t> program coordinator </a:t>
            </a:r>
            <a:r>
              <a:rPr lang="en-CA" dirty="0" smtClean="0"/>
              <a:t>in the process and share your feelings, concerns, and actual steps taken.  Do not sit alone with a disclosure!</a:t>
            </a:r>
            <a:endParaRPr lang="en-US" dirty="0" smtClean="0"/>
          </a:p>
          <a:p>
            <a:endParaRPr lang="en-US" dirty="0" smtClean="0"/>
          </a:p>
          <a:p>
            <a:endParaRPr lang="en-CA" dirty="0" smtClean="0">
              <a:ea typeface="ＭＳ Ｐゴシック"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AA0A1103-A711-48A4-AA3F-95B15791C3D4}" type="slidenum">
              <a:rPr lang="en-US">
                <a:solidFill>
                  <a:prstClr val="black"/>
                </a:solidFill>
                <a:latin typeface="Arial" charset="0"/>
              </a:rPr>
              <a:pPr/>
              <a:t>21</a:t>
            </a:fld>
            <a:endParaRPr lang="en-US">
              <a:solidFill>
                <a:prstClr val="black"/>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smtClean="0"/>
              <a:t>Possible</a:t>
            </a:r>
            <a:r>
              <a:rPr lang="en-CA" b="1" i="1" baseline="0" dirty="0" smtClean="0"/>
              <a:t> Activity Break </a:t>
            </a:r>
            <a:endParaRPr lang="en-CA" b="0" i="1" baseline="0" dirty="0" smtClean="0"/>
          </a:p>
          <a:p>
            <a:r>
              <a:rPr lang="en-CA" b="0" i="1" baseline="0" dirty="0" smtClean="0"/>
              <a:t>Obstacle Course: Have p</a:t>
            </a:r>
            <a:r>
              <a:rPr lang="en-CA" i="1" baseline="0" dirty="0" smtClean="0"/>
              <a:t>articipants partner up. One is blindfolded and the other must lead him/her around the room. This activity is meant to show that mentors are also guides and teachers. </a:t>
            </a:r>
          </a:p>
          <a:p>
            <a:endParaRPr lang="en-CA" baseline="0" dirty="0" smtClean="0"/>
          </a:p>
          <a:p>
            <a:r>
              <a:rPr lang="en-CA" dirty="0" smtClean="0"/>
              <a:t>Introduce the topic: General</a:t>
            </a:r>
            <a:r>
              <a:rPr lang="en-CA" baseline="0" dirty="0" smtClean="0"/>
              <a:t> Mentoring Guidelines</a:t>
            </a:r>
            <a:endParaRPr lang="en-CA" dirty="0" smtClean="0"/>
          </a:p>
          <a:p>
            <a:endParaRPr lang="en-US" dirty="0"/>
          </a:p>
        </p:txBody>
      </p:sp>
      <p:sp>
        <p:nvSpPr>
          <p:cNvPr id="4" name="Slide Number Placeholder 3"/>
          <p:cNvSpPr>
            <a:spLocks noGrp="1"/>
          </p:cNvSpPr>
          <p:nvPr>
            <p:ph type="sldNum" sz="quarter" idx="10"/>
          </p:nvPr>
        </p:nvSpPr>
        <p:spPr/>
        <p:txBody>
          <a:bodyPr/>
          <a:lstStyle/>
          <a:p>
            <a:fld id="{A356B068-70A9-4527-86F6-565E89708BA9}" type="slidenum">
              <a:rPr lang="en-CA" smtClean="0"/>
              <a:t>22</a:t>
            </a:fld>
            <a:endParaRPr lang="en-CA"/>
          </a:p>
        </p:txBody>
      </p:sp>
    </p:spTree>
    <p:extLst>
      <p:ext uri="{BB962C8B-B14F-4D97-AF65-F5344CB8AC3E}">
        <p14:creationId xmlns:p14="http://schemas.microsoft.com/office/powerpoint/2010/main" val="3493807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Explain:</a:t>
            </a:r>
            <a:r>
              <a:rPr lang="en-CA" baseline="0" dirty="0" smtClean="0"/>
              <a:t> The </a:t>
            </a:r>
            <a:r>
              <a:rPr lang="en-CA" dirty="0" smtClean="0"/>
              <a:t>next few slides will discuss common questions that</a:t>
            </a:r>
            <a:r>
              <a:rPr lang="en-CA" baseline="0" dirty="0" smtClean="0"/>
              <a:t> Teen Mentors have, and the guidelines that follow them. </a:t>
            </a:r>
          </a:p>
          <a:p>
            <a:endParaRPr lang="en-CA" baseline="0" dirty="0" smtClean="0"/>
          </a:p>
          <a:p>
            <a:r>
              <a:rPr lang="en-CA" b="1" baseline="0" dirty="0" smtClean="0"/>
              <a:t>Encourage mentors to guess the answers by voting “yes” or “no” to each question. You could have them stand for “yes” and sit for “no,” or give a thumbs up or thumbs down.</a:t>
            </a:r>
          </a:p>
          <a:p>
            <a:endParaRPr lang="en-CA" baseline="0" dirty="0" smtClean="0"/>
          </a:p>
          <a:p>
            <a:r>
              <a:rPr lang="en-CA" baseline="0" dirty="0" smtClean="0"/>
              <a:t>Q: “Can I hug my mentee?”</a:t>
            </a:r>
          </a:p>
          <a:p>
            <a:endParaRPr lang="en-CA" baseline="0" dirty="0" smtClean="0"/>
          </a:p>
          <a:p>
            <a:r>
              <a:rPr lang="en-CA" baseline="0" dirty="0" smtClean="0"/>
              <a:t>A: Yes, but there are some important guidelines around physical contact to make note of. </a:t>
            </a:r>
            <a:endParaRPr lang="en-CA"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23</a:t>
            </a:fld>
            <a:endParaRPr lang="en-CA"/>
          </a:p>
        </p:txBody>
      </p:sp>
    </p:spTree>
    <p:extLst>
      <p:ext uri="{BB962C8B-B14F-4D97-AF65-F5344CB8AC3E}">
        <p14:creationId xmlns:p14="http://schemas.microsoft.com/office/powerpoint/2010/main" val="389717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The following guidelines will help you determine what physical contact is appropriate with your mentee:</a:t>
            </a:r>
          </a:p>
          <a:p>
            <a:r>
              <a:rPr lang="en-US" dirty="0" smtClean="0"/>
              <a:t> </a:t>
            </a:r>
            <a:endParaRPr lang="en-US" sz="900" dirty="0" smtClean="0"/>
          </a:p>
          <a:p>
            <a:r>
              <a:rPr lang="en-US" dirty="0" smtClean="0"/>
              <a:t>1. Respect the child’s wishes.</a:t>
            </a:r>
          </a:p>
          <a:p>
            <a:pPr marL="628650" lvl="1" indent="-171450">
              <a:buFont typeface="Arial" pitchFamily="34" charset="0"/>
              <a:buChar char="•"/>
            </a:pPr>
            <a:r>
              <a:rPr lang="en-US" dirty="0" smtClean="0"/>
              <a:t>Be alert to messages pertaining to personal space</a:t>
            </a:r>
            <a:r>
              <a:rPr lang="en-US" baseline="0" dirty="0" smtClean="0"/>
              <a:t> (listen to body language and tone of voice – not just words)</a:t>
            </a:r>
            <a:endParaRPr lang="en-US" dirty="0" smtClean="0"/>
          </a:p>
          <a:p>
            <a:pPr marL="628650" lvl="1" indent="-171450">
              <a:buFont typeface="Arial" pitchFamily="34" charset="0"/>
              <a:buChar char="•"/>
            </a:pPr>
            <a:r>
              <a:rPr lang="en-US" dirty="0" smtClean="0"/>
              <a:t>For some children, even the briefest and least intrusive physical contact is not comfortable.</a:t>
            </a:r>
          </a:p>
          <a:p>
            <a:pPr marL="628650" lvl="1" indent="-171450">
              <a:buFont typeface="Arial" pitchFamily="34" charset="0"/>
              <a:buChar char="•"/>
            </a:pPr>
            <a:r>
              <a:rPr lang="en-US" dirty="0" smtClean="0"/>
              <a:t>Accept the child’s wishes and adjust your own behavior accordingly.</a:t>
            </a:r>
          </a:p>
          <a:p>
            <a:r>
              <a:rPr lang="en-US" dirty="0" smtClean="0"/>
              <a:t> </a:t>
            </a:r>
          </a:p>
          <a:p>
            <a:r>
              <a:rPr lang="en-US" dirty="0" smtClean="0"/>
              <a:t>2. Allow the child to be the one who initiates physical contact.</a:t>
            </a:r>
          </a:p>
          <a:p>
            <a:pPr marL="628650" lvl="1" indent="-171450">
              <a:buFont typeface="Arial" pitchFamily="34" charset="0"/>
              <a:buChar char="•"/>
            </a:pPr>
            <a:r>
              <a:rPr lang="en-US" dirty="0" smtClean="0"/>
              <a:t>By allowing the child to be the one to initiate contact you are enabling them to set boundaries around the physical contact they feel comfortable with.</a:t>
            </a:r>
          </a:p>
          <a:p>
            <a:r>
              <a:rPr lang="en-US" dirty="0" smtClean="0"/>
              <a:t> </a:t>
            </a:r>
          </a:p>
          <a:p>
            <a:r>
              <a:rPr lang="en-US" dirty="0" smtClean="0"/>
              <a:t>3. Respect your own feelings about physical contact.</a:t>
            </a:r>
            <a:endParaRPr lang="en-US" sz="900" dirty="0" smtClean="0"/>
          </a:p>
          <a:p>
            <a:pPr marL="628650" lvl="1" indent="-171450">
              <a:buFont typeface="Arial" pitchFamily="34" charset="0"/>
              <a:buChar char="•"/>
            </a:pPr>
            <a:r>
              <a:rPr lang="en-US" dirty="0" smtClean="0"/>
              <a:t>Physical contact is a personal decision.  </a:t>
            </a:r>
          </a:p>
          <a:p>
            <a:pPr marL="628650" lvl="1" indent="-171450">
              <a:buFont typeface="Arial" pitchFamily="34" charset="0"/>
              <a:buChar char="•"/>
            </a:pPr>
            <a:r>
              <a:rPr lang="en-US" dirty="0" smtClean="0"/>
              <a:t>If the child is more affectionate than you are comfortable with it is acceptable to set boundaries with them.</a:t>
            </a:r>
          </a:p>
          <a:p>
            <a:r>
              <a:rPr lang="en-US" dirty="0" smtClean="0"/>
              <a:t> </a:t>
            </a:r>
          </a:p>
          <a:p>
            <a:r>
              <a:rPr lang="en-US" dirty="0" smtClean="0"/>
              <a:t>4. Err on the side of caution.</a:t>
            </a:r>
          </a:p>
          <a:p>
            <a:pPr marL="628650" lvl="1" indent="-171450">
              <a:buFont typeface="Arial" pitchFamily="34" charset="0"/>
              <a:buChar char="•"/>
            </a:pPr>
            <a:r>
              <a:rPr lang="en-US" dirty="0" smtClean="0"/>
              <a:t>If you are uncertain whether or not something is appropriate, refrain from the contact and discuss your concerns with your program coordinator. </a:t>
            </a:r>
          </a:p>
          <a:p>
            <a:r>
              <a:rPr lang="en-US" dirty="0" smtClean="0"/>
              <a:t> </a:t>
            </a:r>
          </a:p>
          <a:p>
            <a:pPr lvl="0"/>
            <a:r>
              <a:rPr lang="en-US" dirty="0" smtClean="0"/>
              <a:t>5. Be aware of how others might perceive your actions</a:t>
            </a:r>
            <a:endParaRPr lang="en-US" sz="900" dirty="0" smtClean="0"/>
          </a:p>
          <a:p>
            <a:pPr marL="628650" lvl="1" indent="-171450">
              <a:buFont typeface="Arial" pitchFamily="34" charset="0"/>
              <a:buChar char="•"/>
            </a:pPr>
            <a:r>
              <a:rPr lang="en-US" dirty="0" smtClean="0"/>
              <a:t>Different cultures have different customs</a:t>
            </a:r>
            <a:endParaRPr lang="en-US" sz="900" dirty="0" smtClean="0"/>
          </a:p>
          <a:p>
            <a:pPr marL="628650" lvl="1" indent="-171450">
              <a:buFont typeface="Arial" pitchFamily="34" charset="0"/>
              <a:buChar char="•"/>
            </a:pPr>
            <a:r>
              <a:rPr lang="en-US" dirty="0" smtClean="0"/>
              <a:t>School staff, parents, etc. will be around during your visits – think about what their perception of the contact might be</a:t>
            </a:r>
            <a:endParaRPr lang="en-US" sz="900"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24</a:t>
            </a:fld>
            <a:endParaRPr lang="en-CA"/>
          </a:p>
        </p:txBody>
      </p:sp>
    </p:spTree>
    <p:extLst>
      <p:ext uri="{BB962C8B-B14F-4D97-AF65-F5344CB8AC3E}">
        <p14:creationId xmlns:p14="http://schemas.microsoft.com/office/powerpoint/2010/main" val="1340477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a:t>
            </a:r>
            <a:r>
              <a:rPr lang="en-US" baseline="0" dirty="0" smtClean="0"/>
              <a:t> The following forms of physical contact are unacceptable with a mentee:</a:t>
            </a:r>
          </a:p>
          <a:p>
            <a:pPr marL="628650" lvl="1" indent="-171450">
              <a:buFont typeface="Arial" pitchFamily="34" charset="0"/>
              <a:buChar char="•"/>
            </a:pPr>
            <a:r>
              <a:rPr lang="en-US" dirty="0" smtClean="0"/>
              <a:t>Kissing or Cuddling</a:t>
            </a:r>
            <a:endParaRPr lang="en-US" sz="900" dirty="0" smtClean="0"/>
          </a:p>
          <a:p>
            <a:pPr marL="628650" lvl="1" indent="-171450">
              <a:buFont typeface="Arial" pitchFamily="34" charset="0"/>
              <a:buChar char="•"/>
            </a:pPr>
            <a:r>
              <a:rPr lang="en-US" dirty="0" smtClean="0"/>
              <a:t>Wrestling or Roughhousing</a:t>
            </a:r>
            <a:endParaRPr lang="en-US" sz="900" dirty="0" smtClean="0"/>
          </a:p>
          <a:p>
            <a:pPr marL="628650" lvl="1" indent="-171450">
              <a:buFont typeface="Arial" pitchFamily="34" charset="0"/>
              <a:buChar char="•"/>
            </a:pPr>
            <a:r>
              <a:rPr lang="en-US" dirty="0" smtClean="0"/>
              <a:t>Sitting on laps</a:t>
            </a:r>
            <a:endParaRPr lang="en-US" sz="900" dirty="0" smtClean="0"/>
          </a:p>
          <a:p>
            <a:pPr marL="628650" lvl="1" indent="-171450">
              <a:buFont typeface="Arial" pitchFamily="34" charset="0"/>
              <a:buChar char="•"/>
            </a:pPr>
            <a:r>
              <a:rPr lang="en-US" dirty="0" smtClean="0"/>
              <a:t>Tickling</a:t>
            </a:r>
            <a:endParaRPr lang="en-US" sz="900" dirty="0" smtClean="0"/>
          </a:p>
          <a:p>
            <a:pPr marL="628650" lvl="1" indent="-171450">
              <a:buFont typeface="Arial" pitchFamily="34" charset="0"/>
              <a:buChar char="•"/>
            </a:pPr>
            <a:r>
              <a:rPr lang="en-US" dirty="0" smtClean="0"/>
              <a:t>Piggy-backs</a:t>
            </a:r>
            <a:endParaRPr lang="en-US" sz="900" dirty="0" smtClean="0"/>
          </a:p>
          <a:p>
            <a:endParaRPr lang="en-US"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25</a:t>
            </a:fld>
            <a:endParaRPr lang="en-CA"/>
          </a:p>
        </p:txBody>
      </p:sp>
    </p:spTree>
    <p:extLst>
      <p:ext uri="{BB962C8B-B14F-4D97-AF65-F5344CB8AC3E}">
        <p14:creationId xmlns:p14="http://schemas.microsoft.com/office/powerpoint/2010/main" val="880129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“Can I post pictures of my mentee and I on Facebook?”</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26</a:t>
            </a:fld>
            <a:endParaRPr lang="en-CA"/>
          </a:p>
        </p:txBody>
      </p:sp>
    </p:spTree>
    <p:extLst>
      <p:ext uri="{BB962C8B-B14F-4D97-AF65-F5344CB8AC3E}">
        <p14:creationId xmlns:p14="http://schemas.microsoft.com/office/powerpoint/2010/main" val="1235410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No</a:t>
            </a:r>
            <a:r>
              <a:rPr lang="en-CA" baseline="0" dirty="0" smtClean="0"/>
              <a:t>. Confidentiality in your match is very important. </a:t>
            </a:r>
            <a:endParaRPr lang="en-US" cap="al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cap="al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cap="all" dirty="0" smtClean="0"/>
              <a:t>Confidentiality: </a:t>
            </a:r>
            <a:r>
              <a:rPr lang="en-US" sz="1200" kern="1200" dirty="0" smtClean="0">
                <a:solidFill>
                  <a:schemeClr val="tx1"/>
                </a:solidFill>
                <a:effectLst/>
                <a:latin typeface="+mn-lt"/>
                <a:ea typeface="+mn-ea"/>
                <a:cs typeface="+mn-cs"/>
              </a:rPr>
              <a:t>Confidentiality is assuring the protection of sensitive information regarding children, families, and mentors within the mentoring relationship.</a:t>
            </a:r>
          </a:p>
          <a:p>
            <a:r>
              <a:rPr lang="en-US" dirty="0" smtClean="0"/>
              <a:t> </a:t>
            </a:r>
          </a:p>
          <a:p>
            <a:r>
              <a:rPr lang="en-US" dirty="0" smtClean="0"/>
              <a:t>In the course of your service as a Mentor, you may learn intimate, personal facts about your mentee</a:t>
            </a:r>
            <a:r>
              <a:rPr lang="en-US" baseline="0" dirty="0" smtClean="0"/>
              <a:t> and their family.</a:t>
            </a:r>
            <a:r>
              <a:rPr lang="en-US" dirty="0" smtClean="0"/>
              <a:t> We ask that you not discuss these matters with anyone other than your </a:t>
            </a:r>
            <a:r>
              <a:rPr lang="en-US" baseline="0" dirty="0" smtClean="0"/>
              <a:t>program coordinator</a:t>
            </a:r>
            <a:r>
              <a:rPr lang="en-US" dirty="0" smtClean="0"/>
              <a:t>.</a:t>
            </a:r>
          </a:p>
          <a:p>
            <a:r>
              <a:rPr lang="en-US" dirty="0" smtClean="0"/>
              <a:t> </a:t>
            </a:r>
          </a:p>
          <a:p>
            <a:r>
              <a:rPr lang="en-US" dirty="0" smtClean="0"/>
              <a:t>Please note:</a:t>
            </a:r>
          </a:p>
          <a:p>
            <a:pPr marL="628650" lvl="1" indent="-171450">
              <a:buFont typeface="Arial" pitchFamily="34" charset="0"/>
              <a:buChar char="•"/>
            </a:pPr>
            <a:r>
              <a:rPr lang="en-US" dirty="0" smtClean="0"/>
              <a:t>You’re expected not to mention your Mentee’s last name or identifying information when talking to others about your time together. You can discuss your Mentee with your Program Coordinator</a:t>
            </a:r>
            <a:r>
              <a:rPr lang="en-US" baseline="0" dirty="0" smtClean="0"/>
              <a:t> </a:t>
            </a:r>
            <a:r>
              <a:rPr lang="en-US" dirty="0" smtClean="0"/>
              <a:t>if you have any questions or concerns.</a:t>
            </a:r>
          </a:p>
          <a:p>
            <a:pPr marL="628650" lvl="1" indent="-171450">
              <a:buFont typeface="Arial" pitchFamily="34" charset="0"/>
              <a:buChar char="•"/>
            </a:pPr>
            <a:r>
              <a:rPr lang="en-US" dirty="0" smtClean="0"/>
              <a:t>Discussions regarding your Mentee during check-in sessions (with</a:t>
            </a:r>
            <a:r>
              <a:rPr lang="en-US" baseline="0" dirty="0" smtClean="0"/>
              <a:t> the Program Coordinator)</a:t>
            </a:r>
            <a:r>
              <a:rPr lang="en-US" dirty="0" smtClean="0"/>
              <a:t> must be held in strictest confidence and may not be discussed outside of these sessions.</a:t>
            </a:r>
          </a:p>
          <a:p>
            <a:pPr marL="628650" lvl="1" indent="-171450">
              <a:buFont typeface="Arial" pitchFamily="34" charset="0"/>
              <a:buChar char="•"/>
            </a:pPr>
            <a:r>
              <a:rPr lang="en-US" dirty="0" smtClean="0"/>
              <a:t>You may use your experiences with your Mentee for class projects, provided that their name, school, and identifying information are omitted to protect their identity.</a:t>
            </a:r>
          </a:p>
          <a:p>
            <a:pPr marL="628650" lvl="1" indent="-171450">
              <a:buFont typeface="Arial" pitchFamily="34" charset="0"/>
              <a:buChar char="•"/>
            </a:pPr>
            <a:r>
              <a:rPr lang="en-US" dirty="0" smtClean="0"/>
              <a:t>Anything discussed during training or group activities amongst Mentors is to remain confidential.</a:t>
            </a:r>
          </a:p>
          <a:p>
            <a:pPr marL="628650" lvl="1" indent="-171450">
              <a:buFont typeface="Arial" pitchFamily="34" charset="0"/>
              <a:buChar char="•"/>
            </a:pPr>
            <a:r>
              <a:rPr lang="en-US" dirty="0" smtClean="0"/>
              <a:t>Do not post any identifying information or photos of your mentee anywhere on the internet (Facebook, </a:t>
            </a:r>
            <a:r>
              <a:rPr lang="en-US" dirty="0" err="1" smtClean="0"/>
              <a:t>Instagram</a:t>
            </a:r>
            <a:r>
              <a:rPr lang="en-US" dirty="0" smtClean="0"/>
              <a:t>, </a:t>
            </a:r>
            <a:r>
              <a:rPr lang="en-US" dirty="0" err="1" smtClean="0"/>
              <a:t>nexopia</a:t>
            </a:r>
            <a:r>
              <a:rPr lang="en-US" dirty="0" smtClean="0"/>
              <a:t>, </a:t>
            </a:r>
            <a:r>
              <a:rPr lang="en-US" dirty="0" err="1" smtClean="0"/>
              <a:t>myspace</a:t>
            </a:r>
            <a:r>
              <a:rPr lang="en-US" dirty="0" smtClean="0"/>
              <a:t>, </a:t>
            </a:r>
            <a:r>
              <a:rPr lang="en-US" dirty="0" err="1" smtClean="0"/>
              <a:t>etc</a:t>
            </a:r>
            <a:r>
              <a:rPr lang="en-US" dirty="0" smtClean="0"/>
              <a:t>).</a:t>
            </a:r>
          </a:p>
          <a:p>
            <a:pPr marL="628650" lvl="1" indent="-171450">
              <a:buFont typeface="Arial" pitchFamily="34" charset="0"/>
              <a:buChar char="•"/>
            </a:pPr>
            <a:endParaRPr lang="en-US"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27</a:t>
            </a:fld>
            <a:endParaRPr lang="en-CA"/>
          </a:p>
        </p:txBody>
      </p:sp>
    </p:spTree>
    <p:extLst>
      <p:ext uri="{BB962C8B-B14F-4D97-AF65-F5344CB8AC3E}">
        <p14:creationId xmlns:p14="http://schemas.microsoft.com/office/powerpoint/2010/main" val="2551672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“Is it okay to say</a:t>
            </a:r>
            <a:r>
              <a:rPr lang="en-CA" baseline="0" dirty="0" smtClean="0"/>
              <a:t> ‘no’ to my mentee?”</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28</a:t>
            </a:fld>
            <a:endParaRPr lang="en-CA"/>
          </a:p>
        </p:txBody>
      </p:sp>
    </p:spTree>
    <p:extLst>
      <p:ext uri="{BB962C8B-B14F-4D97-AF65-F5344CB8AC3E}">
        <p14:creationId xmlns:p14="http://schemas.microsoft.com/office/powerpoint/2010/main" val="4236839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Yes, we encourage you to set appropriate boundaries with your mentee. </a:t>
            </a:r>
            <a:endParaRPr lang="en-CA" dirty="0" smtClean="0"/>
          </a:p>
          <a:p>
            <a:endParaRPr lang="en-US" dirty="0" smtClean="0"/>
          </a:p>
          <a:p>
            <a:r>
              <a:rPr lang="en-US" dirty="0" smtClean="0"/>
              <a:t>Break the teens</a:t>
            </a:r>
            <a:r>
              <a:rPr lang="en-US" baseline="0" dirty="0" smtClean="0"/>
              <a:t> into groups of 2-4, and give each group a scenario question. Give them 5 minutes to discuss what they would do in the scenario given to them. </a:t>
            </a:r>
          </a:p>
          <a:p>
            <a:endParaRPr lang="en-US" baseline="0" dirty="0" smtClean="0"/>
          </a:p>
          <a:p>
            <a:r>
              <a:rPr lang="en-US" baseline="0" dirty="0" smtClean="0"/>
              <a:t>Have each group present their scenario. This could be done in different ways, depending on the group:</a:t>
            </a:r>
          </a:p>
          <a:p>
            <a:pPr marL="690143" lvl="1" indent="-232943">
              <a:buAutoNum type="arabicPeriod"/>
            </a:pPr>
            <a:r>
              <a:rPr lang="en-US" baseline="0" dirty="0" smtClean="0"/>
              <a:t>They could act out the scenario given to them, and act out how they would respond. </a:t>
            </a:r>
          </a:p>
          <a:p>
            <a:pPr marL="690143" lvl="1" indent="-232943">
              <a:buAutoNum type="arabicPeriod"/>
            </a:pPr>
            <a:r>
              <a:rPr lang="en-US" baseline="0" dirty="0" smtClean="0"/>
              <a:t>They could read the scenario out and share what they discussed. </a:t>
            </a:r>
          </a:p>
          <a:p>
            <a:pPr marL="232943" indent="-232943" defTabSz="931774">
              <a:defRPr/>
            </a:pPr>
            <a:r>
              <a:rPr lang="en-US" baseline="0" dirty="0" smtClean="0"/>
              <a:t>Provide feedback and encouragement to each group as they present. </a:t>
            </a:r>
          </a:p>
          <a:p>
            <a:pPr marL="232943" indent="-232943"/>
            <a:endParaRPr lang="en-US" baseline="0" dirty="0" smtClean="0"/>
          </a:p>
          <a:p>
            <a:pPr marL="232943" indent="-232943"/>
            <a:r>
              <a:rPr lang="en-US" b="0" baseline="0" dirty="0" smtClean="0"/>
              <a:t>If you are short on time, you could choose a few scenarios to read to the entire group, and have the whole group discuss the appropriate response. </a:t>
            </a:r>
          </a:p>
          <a:p>
            <a:pPr marL="232943" indent="-232943"/>
            <a:endParaRPr lang="en-US" baseline="0" dirty="0" smtClean="0"/>
          </a:p>
          <a:p>
            <a:pPr marL="232943" indent="-232943"/>
            <a:endParaRPr lang="en-US" baseline="0" dirty="0" smtClean="0"/>
          </a:p>
          <a:p>
            <a:pPr marL="232943" indent="-232943"/>
            <a:r>
              <a:rPr lang="en-US" baseline="0" dirty="0" smtClean="0"/>
              <a:t>Scenarios:</a:t>
            </a:r>
          </a:p>
          <a:p>
            <a:r>
              <a:rPr lang="en-US" sz="1200" b="1" i="0" u="none" strike="noStrike" kern="1200" baseline="0" dirty="0" smtClean="0">
                <a:solidFill>
                  <a:schemeClr val="tx1"/>
                </a:solidFill>
                <a:latin typeface="+mn-lt"/>
                <a:ea typeface="+mn-ea"/>
                <a:cs typeface="+mn-cs"/>
              </a:rPr>
              <a:t>1. </a:t>
            </a:r>
            <a:r>
              <a:rPr lang="en-US" sz="1200" b="0" i="0" u="none" strike="noStrike" kern="1200" baseline="0" dirty="0" smtClean="0">
                <a:solidFill>
                  <a:schemeClr val="tx1"/>
                </a:solidFill>
                <a:latin typeface="+mn-lt"/>
                <a:ea typeface="+mn-ea"/>
                <a:cs typeface="+mn-cs"/>
              </a:rPr>
              <a:t>Your mentee does not want to do any of the activities that you have suggested. When you ask them what they want to do, they say “I don’t know.” How would you respond? </a:t>
            </a:r>
          </a:p>
          <a:p>
            <a:r>
              <a:rPr lang="en-US" sz="1200" b="1" i="0" u="none" strike="noStrike" kern="1200" baseline="0" dirty="0" smtClean="0">
                <a:solidFill>
                  <a:schemeClr val="tx1"/>
                </a:solidFill>
                <a:latin typeface="+mn-lt"/>
                <a:ea typeface="+mn-ea"/>
                <a:cs typeface="+mn-cs"/>
              </a:rPr>
              <a:t>2. </a:t>
            </a:r>
            <a:r>
              <a:rPr lang="en-US" sz="1200" b="0" i="0" u="none" strike="noStrike" kern="1200" baseline="0" dirty="0" smtClean="0">
                <a:solidFill>
                  <a:schemeClr val="tx1"/>
                </a:solidFill>
                <a:latin typeface="+mn-lt"/>
                <a:ea typeface="+mn-ea"/>
                <a:cs typeface="+mn-cs"/>
              </a:rPr>
              <a:t>Your mentee is easily distracted and keeps leaving the activity you’re doing together to visit with other kids. How would you respond? </a:t>
            </a:r>
          </a:p>
          <a:p>
            <a:r>
              <a:rPr lang="en-US" sz="1200" b="1" i="0" u="none" strike="noStrike" kern="1200" baseline="0" dirty="0" smtClean="0">
                <a:solidFill>
                  <a:schemeClr val="tx1"/>
                </a:solidFill>
                <a:latin typeface="+mn-lt"/>
                <a:ea typeface="+mn-ea"/>
                <a:cs typeface="+mn-cs"/>
              </a:rPr>
              <a:t>3. </a:t>
            </a:r>
            <a:r>
              <a:rPr lang="en-US" sz="1200" b="0" i="0" u="none" strike="noStrike" kern="1200" baseline="0" dirty="0" smtClean="0">
                <a:solidFill>
                  <a:schemeClr val="tx1"/>
                </a:solidFill>
                <a:latin typeface="+mn-lt"/>
                <a:ea typeface="+mn-ea"/>
                <a:cs typeface="+mn-cs"/>
              </a:rPr>
              <a:t>You and your mentee are playing soccer together and you are trying to teach him/her a new soccer move. Your mentee tells you he/she can’t do it and refuses to try. How </a:t>
            </a:r>
          </a:p>
          <a:p>
            <a:r>
              <a:rPr lang="en-US" sz="1200" b="0" i="0" u="none" strike="noStrike" kern="1200" baseline="0" dirty="0" smtClean="0">
                <a:solidFill>
                  <a:schemeClr val="tx1"/>
                </a:solidFill>
                <a:latin typeface="+mn-lt"/>
                <a:ea typeface="+mn-ea"/>
                <a:cs typeface="+mn-cs"/>
              </a:rPr>
              <a:t>would you respond? </a:t>
            </a:r>
          </a:p>
          <a:p>
            <a:r>
              <a:rPr lang="en-US" sz="1200" b="1" i="0" u="none" strike="noStrike" kern="1200" baseline="0" dirty="0" smtClean="0">
                <a:solidFill>
                  <a:schemeClr val="tx1"/>
                </a:solidFill>
                <a:latin typeface="+mn-lt"/>
                <a:ea typeface="+mn-ea"/>
                <a:cs typeface="+mn-cs"/>
              </a:rPr>
              <a:t>4. </a:t>
            </a:r>
            <a:r>
              <a:rPr lang="en-US" sz="1200" b="0" i="0" u="none" strike="noStrike" kern="1200" baseline="0" dirty="0" smtClean="0">
                <a:solidFill>
                  <a:schemeClr val="tx1"/>
                </a:solidFill>
                <a:latin typeface="+mn-lt"/>
                <a:ea typeface="+mn-ea"/>
                <a:cs typeface="+mn-cs"/>
              </a:rPr>
              <a:t>Your mentee asks to go get a drink at the water fountain. While waiting in line, he/she pushes the child in front of him/her and tells the child they’re dumb for taking so long. </a:t>
            </a:r>
          </a:p>
          <a:p>
            <a:r>
              <a:rPr lang="en-US" sz="1200" b="0" i="0" u="none" strike="noStrike" kern="1200" baseline="0" dirty="0" smtClean="0">
                <a:solidFill>
                  <a:schemeClr val="tx1"/>
                </a:solidFill>
                <a:latin typeface="+mn-lt"/>
                <a:ea typeface="+mn-ea"/>
                <a:cs typeface="+mn-cs"/>
              </a:rPr>
              <a:t>How would you respond? </a:t>
            </a:r>
          </a:p>
          <a:p>
            <a:r>
              <a:rPr lang="en-US" sz="1200" b="1" i="0" u="none" strike="noStrike" kern="1200" baseline="0" dirty="0" smtClean="0">
                <a:solidFill>
                  <a:schemeClr val="tx1"/>
                </a:solidFill>
                <a:latin typeface="+mn-lt"/>
                <a:ea typeface="+mn-ea"/>
                <a:cs typeface="+mn-cs"/>
              </a:rPr>
              <a:t>5. </a:t>
            </a:r>
            <a:r>
              <a:rPr lang="en-US" sz="1200" b="0" i="0" u="none" strike="noStrike" kern="1200" baseline="0" dirty="0" smtClean="0">
                <a:solidFill>
                  <a:schemeClr val="tx1"/>
                </a:solidFill>
                <a:latin typeface="+mn-lt"/>
                <a:ea typeface="+mn-ea"/>
                <a:cs typeface="+mn-cs"/>
              </a:rPr>
              <a:t>Your mentee tells you that he/she hates school. How would you respond?</a:t>
            </a:r>
          </a:p>
          <a:p>
            <a:r>
              <a:rPr lang="en-US" sz="1200" b="1" i="0" u="none" strike="noStrike" kern="1200" baseline="0" dirty="0" smtClean="0">
                <a:solidFill>
                  <a:schemeClr val="tx1"/>
                </a:solidFill>
                <a:latin typeface="+mn-lt"/>
                <a:ea typeface="+mn-ea"/>
                <a:cs typeface="+mn-cs"/>
              </a:rPr>
              <a:t>6. </a:t>
            </a:r>
            <a:r>
              <a:rPr lang="en-US" sz="1200" b="0" i="0" u="none" strike="noStrike" kern="1200" baseline="0" dirty="0" smtClean="0">
                <a:solidFill>
                  <a:schemeClr val="tx1"/>
                </a:solidFill>
                <a:latin typeface="+mn-lt"/>
                <a:ea typeface="+mn-ea"/>
                <a:cs typeface="+mn-cs"/>
              </a:rPr>
              <a:t>Another match has baked cookies and, without asking, your mentee takes a cookie off the tray when the match isn’t looking. How would you respond?</a:t>
            </a:r>
          </a:p>
          <a:p>
            <a:r>
              <a:rPr lang="en-US" sz="1200" b="1" i="0" u="none" strike="noStrike" kern="1200" baseline="0" dirty="0" smtClean="0">
                <a:solidFill>
                  <a:schemeClr val="tx1"/>
                </a:solidFill>
                <a:latin typeface="+mn-lt"/>
                <a:ea typeface="+mn-ea"/>
                <a:cs typeface="+mn-cs"/>
              </a:rPr>
              <a:t>7. </a:t>
            </a:r>
            <a:r>
              <a:rPr lang="en-US" sz="1200" b="0" i="0" u="none" strike="noStrike" kern="1200" baseline="0" dirty="0" smtClean="0">
                <a:solidFill>
                  <a:schemeClr val="tx1"/>
                </a:solidFill>
                <a:latin typeface="+mn-lt"/>
                <a:ea typeface="+mn-ea"/>
                <a:cs typeface="+mn-cs"/>
              </a:rPr>
              <a:t>While speaking with your mentee, they say a swear word. How would you respond? </a:t>
            </a:r>
          </a:p>
          <a:p>
            <a:r>
              <a:rPr lang="en-US" sz="1200" b="1" i="0" u="none" strike="noStrike" kern="1200" baseline="0" dirty="0" smtClean="0">
                <a:solidFill>
                  <a:schemeClr val="tx1"/>
                </a:solidFill>
                <a:latin typeface="+mn-lt"/>
                <a:ea typeface="+mn-ea"/>
                <a:cs typeface="+mn-cs"/>
              </a:rPr>
              <a:t>8. </a:t>
            </a:r>
            <a:r>
              <a:rPr lang="en-US" sz="1200" b="0" i="0" u="none" strike="noStrike" kern="1200" baseline="0" dirty="0" smtClean="0">
                <a:solidFill>
                  <a:schemeClr val="tx1"/>
                </a:solidFill>
                <a:latin typeface="+mn-lt"/>
                <a:ea typeface="+mn-ea"/>
                <a:cs typeface="+mn-cs"/>
              </a:rPr>
              <a:t>Your mentee is very talkative, however you notice that many things they share appear to be an exaggeration or a lie. How would you respond? </a:t>
            </a:r>
          </a:p>
          <a:p>
            <a:r>
              <a:rPr lang="en-US" sz="1200" b="1" i="0" u="none" strike="noStrike" kern="1200" baseline="0" dirty="0" smtClean="0">
                <a:solidFill>
                  <a:schemeClr val="tx1"/>
                </a:solidFill>
                <a:latin typeface="+mn-lt"/>
                <a:ea typeface="+mn-ea"/>
                <a:cs typeface="+mn-cs"/>
              </a:rPr>
              <a:t>9. </a:t>
            </a:r>
            <a:r>
              <a:rPr lang="en-US" sz="1200" b="0" i="0" u="none" strike="noStrike" kern="1200" baseline="0" dirty="0" smtClean="0">
                <a:solidFill>
                  <a:schemeClr val="tx1"/>
                </a:solidFill>
                <a:latin typeface="+mn-lt"/>
                <a:ea typeface="+mn-ea"/>
                <a:cs typeface="+mn-cs"/>
              </a:rPr>
              <a:t>Your mentee asks to go get a drink at the water fountain. While waiting in line, he/she pushes the child in front of him/her and tells the child they’re dumb for taking so long. </a:t>
            </a:r>
          </a:p>
          <a:p>
            <a:r>
              <a:rPr lang="en-US" sz="1200" b="0" i="0" u="none" strike="noStrike" kern="1200" baseline="0" dirty="0" smtClean="0">
                <a:solidFill>
                  <a:schemeClr val="tx1"/>
                </a:solidFill>
                <a:latin typeface="+mn-lt"/>
                <a:ea typeface="+mn-ea"/>
                <a:cs typeface="+mn-cs"/>
              </a:rPr>
              <a:t>How would you respond? </a:t>
            </a:r>
          </a:p>
          <a:p>
            <a:r>
              <a:rPr lang="en-US" sz="1200" b="1" i="0" u="none" strike="noStrike" kern="1200" baseline="0" dirty="0" smtClean="0">
                <a:solidFill>
                  <a:schemeClr val="tx1"/>
                </a:solidFill>
                <a:latin typeface="+mn-lt"/>
                <a:ea typeface="+mn-ea"/>
                <a:cs typeface="+mn-cs"/>
              </a:rPr>
              <a:t>10. </a:t>
            </a:r>
            <a:r>
              <a:rPr lang="en-US" sz="1200" b="0" i="0" u="none" strike="noStrike" kern="1200" baseline="0" dirty="0" smtClean="0">
                <a:solidFill>
                  <a:schemeClr val="tx1"/>
                </a:solidFill>
                <a:latin typeface="+mn-lt"/>
                <a:ea typeface="+mn-ea"/>
                <a:cs typeface="+mn-cs"/>
              </a:rPr>
              <a:t>At the end of the visit, your mentee refuses to go back to class/home. How would you respond? </a:t>
            </a:r>
          </a:p>
          <a:p>
            <a:r>
              <a:rPr lang="en-US" sz="1200" b="1" i="0" u="none" strike="noStrike" kern="1200" baseline="0" dirty="0" smtClean="0">
                <a:solidFill>
                  <a:schemeClr val="tx1"/>
                </a:solidFill>
                <a:latin typeface="+mn-lt"/>
                <a:ea typeface="+mn-ea"/>
                <a:cs typeface="+mn-cs"/>
              </a:rPr>
              <a:t>11. </a:t>
            </a:r>
            <a:r>
              <a:rPr lang="en-US" sz="1200" b="0" i="0" u="none" strike="noStrike" kern="1200" baseline="0" dirty="0" smtClean="0">
                <a:solidFill>
                  <a:schemeClr val="tx1"/>
                </a:solidFill>
                <a:latin typeface="+mn-lt"/>
                <a:ea typeface="+mn-ea"/>
                <a:cs typeface="+mn-cs"/>
              </a:rPr>
              <a:t>Every time you and your mentee play a game, your mentee cheats to win. If he/she doesn’t win, he/she gets upset. How would you respond?</a:t>
            </a:r>
          </a:p>
          <a:p>
            <a:r>
              <a:rPr lang="en-US" sz="1200" b="1" i="0" u="none" strike="noStrike" kern="1200" baseline="0" dirty="0" smtClean="0">
                <a:solidFill>
                  <a:schemeClr val="tx1"/>
                </a:solidFill>
                <a:latin typeface="+mn-lt"/>
                <a:ea typeface="+mn-ea"/>
                <a:cs typeface="+mn-cs"/>
              </a:rPr>
              <a:t>12. </a:t>
            </a:r>
            <a:r>
              <a:rPr lang="en-US" sz="1200" b="0" i="0" u="none" strike="noStrike" kern="1200" baseline="0" dirty="0" smtClean="0">
                <a:solidFill>
                  <a:schemeClr val="tx1"/>
                </a:solidFill>
                <a:latin typeface="+mn-lt"/>
                <a:ea typeface="+mn-ea"/>
                <a:cs typeface="+mn-cs"/>
              </a:rPr>
              <a:t>Your mentee asks if they can bring a friend along on the visit. How would you respond? </a:t>
            </a:r>
          </a:p>
          <a:p>
            <a:r>
              <a:rPr lang="en-US" sz="1200" b="1" i="0" u="none" strike="noStrike" kern="1200" baseline="0" dirty="0" smtClean="0">
                <a:solidFill>
                  <a:schemeClr val="tx1"/>
                </a:solidFill>
                <a:latin typeface="+mn-lt"/>
                <a:ea typeface="+mn-ea"/>
                <a:cs typeface="+mn-cs"/>
              </a:rPr>
              <a:t>13. </a:t>
            </a:r>
            <a:r>
              <a:rPr lang="en-US" sz="1200" b="0" i="0" u="none" strike="noStrike" kern="1200" baseline="0" dirty="0" smtClean="0">
                <a:solidFill>
                  <a:schemeClr val="tx1"/>
                </a:solidFill>
                <a:latin typeface="+mn-lt"/>
                <a:ea typeface="+mn-ea"/>
                <a:cs typeface="+mn-cs"/>
              </a:rPr>
              <a:t>Your mentee asks for your phone number and asks if you can go to the park together on the weekend. How would you respond? </a:t>
            </a:r>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29</a:t>
            </a:fld>
            <a:endParaRPr lang="en-CA"/>
          </a:p>
        </p:txBody>
      </p:sp>
    </p:spTree>
    <p:extLst>
      <p:ext uri="{BB962C8B-B14F-4D97-AF65-F5344CB8AC3E}">
        <p14:creationId xmlns:p14="http://schemas.microsoft.com/office/powerpoint/2010/main" val="179428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Introduce</a:t>
            </a:r>
            <a:r>
              <a:rPr lang="en-US" baseline="0" dirty="0" smtClean="0"/>
              <a:t> the topic: What is Mentorship?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Show the AMP Video -  “The Benefits of Mentoring” - http://www.albertamentors.ca/admin/contentx/default.cfm?h=5&amp;PageId=12170</a:t>
            </a:r>
          </a:p>
          <a:p>
            <a:pPr>
              <a:defRPr/>
            </a:pPr>
            <a:r>
              <a:rPr lang="en-US" dirty="0" smtClean="0">
                <a:latin typeface="+mn-lt"/>
              </a:rPr>
              <a:t>Video</a:t>
            </a:r>
            <a:r>
              <a:rPr lang="en-US" baseline="0" dirty="0" smtClean="0">
                <a:latin typeface="+mn-lt"/>
              </a:rPr>
              <a:t> length – 3.31 </a:t>
            </a:r>
            <a:r>
              <a:rPr lang="en-US" baseline="0" dirty="0" err="1" smtClean="0">
                <a:latin typeface="+mn-lt"/>
              </a:rPr>
              <a:t>mins</a:t>
            </a: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A356B068-70A9-4527-86F6-565E89708BA9}" type="slidenum">
              <a:rPr lang="en-CA" smtClean="0"/>
              <a:t>3</a:t>
            </a:fld>
            <a:endParaRPr lang="en-CA"/>
          </a:p>
        </p:txBody>
      </p:sp>
    </p:spTree>
    <p:extLst>
      <p:ext uri="{BB962C8B-B14F-4D97-AF65-F5344CB8AC3E}">
        <p14:creationId xmlns:p14="http://schemas.microsoft.com/office/powerpoint/2010/main" val="3493807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 Boundaries:</a:t>
            </a:r>
          </a:p>
          <a:p>
            <a:r>
              <a:rPr lang="en-US" dirty="0" smtClean="0"/>
              <a:t> </a:t>
            </a:r>
          </a:p>
          <a:p>
            <a:r>
              <a:rPr lang="en-US" dirty="0" smtClean="0"/>
              <a:t>In many of the scenarios, there were situations where children were pushing boundaries or where it was beneficial to set boundaries with them. </a:t>
            </a:r>
          </a:p>
          <a:p>
            <a:r>
              <a:rPr lang="en-US" dirty="0" smtClean="0"/>
              <a:t> </a:t>
            </a:r>
          </a:p>
          <a:p>
            <a:r>
              <a:rPr lang="en-CA" b="1" dirty="0" smtClean="0"/>
              <a:t>A boundary can be thought of as a protective barrier that helps to keep us safe. For boundaries to be effective they need to be applied on a consistent and ongoing basis. Boundaries teach children what healthy relationships look like and allow them to be children. </a:t>
            </a:r>
            <a:endParaRPr lang="en-US" b="1" dirty="0" smtClean="0"/>
          </a:p>
          <a:p>
            <a:r>
              <a:rPr lang="en-CA" dirty="0" smtClean="0"/>
              <a:t> </a:t>
            </a:r>
            <a:endParaRPr lang="en-US" dirty="0" smtClean="0"/>
          </a:p>
          <a:p>
            <a:r>
              <a:rPr lang="en-CA" dirty="0" smtClean="0"/>
              <a:t>Tips for Setting Boundaries:</a:t>
            </a:r>
            <a:endParaRPr lang="en-US" dirty="0" smtClean="0"/>
          </a:p>
          <a:p>
            <a:r>
              <a:rPr lang="en-CA" dirty="0" smtClean="0"/>
              <a:t> </a:t>
            </a:r>
            <a:endParaRPr lang="en-US" dirty="0" smtClean="0"/>
          </a:p>
          <a:p>
            <a:r>
              <a:rPr lang="en-CA" dirty="0" smtClean="0"/>
              <a:t>1) Be a friend to the child while maintaining the role of the adult.</a:t>
            </a:r>
            <a:endParaRPr lang="en-US" dirty="0" smtClean="0"/>
          </a:p>
          <a:p>
            <a:pPr marL="628650" lvl="1" indent="-171450">
              <a:buFont typeface="Arial" pitchFamily="34" charset="0"/>
              <a:buChar char="•"/>
            </a:pPr>
            <a:r>
              <a:rPr lang="en-CA" dirty="0" smtClean="0"/>
              <a:t>Part of being a mentor means helping the child to understand the rules and expectations of society.</a:t>
            </a:r>
          </a:p>
          <a:p>
            <a:pPr lvl="0"/>
            <a:endParaRPr lang="en-US" dirty="0" smtClean="0"/>
          </a:p>
          <a:p>
            <a:r>
              <a:rPr lang="en-CA" dirty="0" smtClean="0"/>
              <a:t>2) Take advantage of opportunities to be a positive role model.</a:t>
            </a:r>
            <a:endParaRPr lang="en-US" b="1" dirty="0" smtClean="0"/>
          </a:p>
          <a:p>
            <a:pPr marL="628650" lvl="1" indent="-171450">
              <a:buFont typeface="Arial" pitchFamily="34" charset="0"/>
              <a:buChar char="•"/>
            </a:pPr>
            <a:r>
              <a:rPr lang="en-CA" dirty="0" smtClean="0"/>
              <a:t>Children are impressionable; take advantage of the teachable moments. Exhibit the behaviour that you require from them, yourself. </a:t>
            </a:r>
            <a:endParaRPr lang="en-US" dirty="0" smtClean="0"/>
          </a:p>
          <a:p>
            <a:pPr marL="628650" lvl="1" indent="-171450">
              <a:buFont typeface="Arial" pitchFamily="34" charset="0"/>
              <a:buChar char="•"/>
            </a:pPr>
            <a:r>
              <a:rPr lang="en-CA" i="0" dirty="0" smtClean="0"/>
              <a:t>Demonstrate appropriate social skills and respect in relationships</a:t>
            </a:r>
            <a:endParaRPr lang="en-US" i="0" dirty="0" smtClean="0"/>
          </a:p>
          <a:p>
            <a:r>
              <a:rPr lang="en-CA" dirty="0" smtClean="0"/>
              <a:t> </a:t>
            </a:r>
            <a:endParaRPr lang="en-US" dirty="0" smtClean="0"/>
          </a:p>
          <a:p>
            <a:r>
              <a:rPr lang="en-CA" dirty="0" smtClean="0"/>
              <a:t>3) When the child acts inappropriately, acknowledge the behaviour or action. </a:t>
            </a:r>
            <a:endParaRPr lang="en-US" dirty="0" smtClean="0"/>
          </a:p>
          <a:p>
            <a:pPr marL="628650" lvl="1" indent="-171450">
              <a:buFont typeface="Arial" pitchFamily="34" charset="0"/>
              <a:buChar char="•"/>
            </a:pPr>
            <a:r>
              <a:rPr lang="en-CA" dirty="0" smtClean="0"/>
              <a:t>Use the opportunity to discuss why the child acted in such a manner and explain why it was inappropriate. Do not just ignore the behaviour. </a:t>
            </a:r>
            <a:endParaRPr lang="en-US" dirty="0" smtClean="0"/>
          </a:p>
          <a:p>
            <a:pPr marL="628650" lvl="1" indent="-171450">
              <a:buFont typeface="Arial" pitchFamily="34" charset="0"/>
              <a:buChar char="•"/>
            </a:pPr>
            <a:r>
              <a:rPr lang="en-CA" dirty="0" smtClean="0"/>
              <a:t>Do not attempt to punish the child for the behaviour as it is important to re-enforce that your friendship is unconditional (E.g. Do not cancel a visit.)</a:t>
            </a:r>
          </a:p>
          <a:p>
            <a:pPr lvl="0"/>
            <a:endParaRPr lang="en-US" dirty="0" smtClean="0"/>
          </a:p>
          <a:p>
            <a:r>
              <a:rPr lang="en-CA" dirty="0" smtClean="0"/>
              <a:t>4) Say “no” to inappropriate requests.</a:t>
            </a:r>
            <a:endParaRPr lang="en-US" b="1" dirty="0" smtClean="0"/>
          </a:p>
          <a:p>
            <a:pPr marL="628650" lvl="1" indent="-171450">
              <a:buFont typeface="Arial" pitchFamily="34" charset="0"/>
              <a:buChar char="•"/>
            </a:pPr>
            <a:r>
              <a:rPr lang="en-CA" dirty="0" smtClean="0"/>
              <a:t>Saying “no” can be a positive experience for both parties if the situation is handled appropriately.</a:t>
            </a:r>
            <a:endParaRPr lang="en-US" dirty="0" smtClean="0"/>
          </a:p>
          <a:p>
            <a:pPr marL="628650" lvl="1" indent="-171450">
              <a:buFont typeface="Arial" pitchFamily="34" charset="0"/>
              <a:buChar char="•"/>
            </a:pPr>
            <a:r>
              <a:rPr lang="en-CA" dirty="0" smtClean="0"/>
              <a:t>Explaining the reasoning behind decisions.  Enabling the child to search for alternatives can be an empowering experience.</a:t>
            </a:r>
          </a:p>
          <a:p>
            <a:pPr lvl="0"/>
            <a:endParaRPr lang="en-US" dirty="0" smtClean="0"/>
          </a:p>
          <a:p>
            <a:r>
              <a:rPr lang="en-CA" dirty="0" smtClean="0"/>
              <a:t>5) Be consistent.</a:t>
            </a:r>
            <a:endParaRPr lang="en-US" b="1" dirty="0" smtClean="0"/>
          </a:p>
          <a:p>
            <a:pPr marL="628650" lvl="1" indent="-171450">
              <a:buFont typeface="Arial" pitchFamily="34" charset="0"/>
              <a:buChar char="•"/>
            </a:pPr>
            <a:r>
              <a:rPr lang="en-CA" dirty="0" smtClean="0"/>
              <a:t>Once you have spoken to the child in regards to inappropriate behaviour,</a:t>
            </a:r>
            <a:r>
              <a:rPr lang="en-CA" baseline="0" dirty="0" smtClean="0"/>
              <a:t> c</a:t>
            </a:r>
            <a:r>
              <a:rPr lang="en-CA" dirty="0" smtClean="0"/>
              <a:t>ontinue to reinforce messages if similar behaviours are displayed. </a:t>
            </a:r>
            <a:endParaRPr lang="en-US" dirty="0" smtClean="0"/>
          </a:p>
          <a:p>
            <a:r>
              <a:rPr lang="en-CA" dirty="0" smtClean="0"/>
              <a:t> </a:t>
            </a:r>
            <a:endParaRPr lang="en-US" dirty="0" smtClean="0"/>
          </a:p>
          <a:p>
            <a:r>
              <a:rPr lang="en-CA" dirty="0" smtClean="0"/>
              <a:t>6) Praise the child when they make appropriate choices.</a:t>
            </a:r>
            <a:endParaRPr lang="en-US" dirty="0" smtClean="0"/>
          </a:p>
          <a:p>
            <a:pPr marL="628650" lvl="1" indent="-171450">
              <a:buFont typeface="Arial" pitchFamily="34" charset="0"/>
              <a:buChar char="•"/>
            </a:pPr>
            <a:r>
              <a:rPr lang="en-CA" dirty="0" smtClean="0"/>
              <a:t>Focus on the child’s positive behaviour; praise them when they do something appropriate.</a:t>
            </a:r>
            <a:endParaRPr lang="en-US" dirty="0" smtClean="0"/>
          </a:p>
          <a:p>
            <a:r>
              <a:rPr lang="en-CA" dirty="0" smtClean="0"/>
              <a:t> </a:t>
            </a:r>
            <a:endParaRPr lang="en-US" dirty="0" smtClean="0"/>
          </a:p>
          <a:p>
            <a:r>
              <a:rPr lang="en-CA" dirty="0" smtClean="0"/>
              <a:t>7) Set realistic expectations for visits from the beginning of the match.</a:t>
            </a:r>
            <a:endParaRPr lang="en-US" dirty="0" smtClean="0"/>
          </a:p>
          <a:p>
            <a:pPr marL="628650" lvl="1" indent="-171450">
              <a:buFont typeface="Arial" pitchFamily="34" charset="0"/>
              <a:buChar char="•"/>
            </a:pPr>
            <a:r>
              <a:rPr lang="en-CA" dirty="0" smtClean="0"/>
              <a:t>Buying the child a gift, giving the child money, visiting for longer than required, or planning a costly activity at the start of the friendship will lead the child to expect that this will be the norm for the duration of the friendship.</a:t>
            </a:r>
            <a:endParaRPr lang="en-US" dirty="0" smtClean="0"/>
          </a:p>
          <a:p>
            <a:endParaRPr lang="en-US" dirty="0" smtClean="0"/>
          </a:p>
          <a:p>
            <a:r>
              <a:rPr lang="en-CA" dirty="0" smtClean="0"/>
              <a:t>If you ever begin to feel frustrated or unsatisfied</a:t>
            </a:r>
            <a:r>
              <a:rPr lang="en-CA" baseline="0" dirty="0" smtClean="0"/>
              <a:t> in your role as a mentor, there are two important things to do: (1) find support in your program coordinator; (2) focus on your purpose as a mentor, which is to make your mentee feel special. </a:t>
            </a:r>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30</a:t>
            </a:fld>
            <a:endParaRPr lang="en-CA"/>
          </a:p>
        </p:txBody>
      </p:sp>
    </p:spTree>
    <p:extLst>
      <p:ext uri="{BB962C8B-B14F-4D97-AF65-F5344CB8AC3E}">
        <p14:creationId xmlns:p14="http://schemas.microsoft.com/office/powerpoint/2010/main" val="3942983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r>
              <a:rPr lang="en-CA" b="1" dirty="0" smtClean="0"/>
              <a:t>Additional things</a:t>
            </a:r>
            <a:r>
              <a:rPr lang="en-CA" b="1" baseline="0" dirty="0" smtClean="0"/>
              <a:t> to keep in mind:</a:t>
            </a:r>
            <a:endParaRPr lang="en-CA" b="1" dirty="0" smtClean="0"/>
          </a:p>
          <a:p>
            <a:pPr marL="171450" lvl="0" indent="-171450">
              <a:buFont typeface="Arial" pitchFamily="34" charset="0"/>
              <a:buChar char="•"/>
            </a:pPr>
            <a:endParaRPr lang="en-CA" dirty="0" smtClean="0"/>
          </a:p>
          <a:p>
            <a:pPr marL="628650" lvl="1" indent="-171450">
              <a:buFont typeface="Arial" pitchFamily="34" charset="0"/>
              <a:buChar char="•"/>
            </a:pPr>
            <a:r>
              <a:rPr lang="en-CA" dirty="0" smtClean="0"/>
              <a:t>Matches must stay on school/site property.</a:t>
            </a:r>
            <a:r>
              <a:rPr lang="en-CA" baseline="0" dirty="0" smtClean="0"/>
              <a:t> </a:t>
            </a:r>
            <a:r>
              <a:rPr lang="en-CA" dirty="0" smtClean="0"/>
              <a:t>Be aware of school/site boundaries. </a:t>
            </a:r>
            <a:endParaRPr lang="en-US" dirty="0" smtClean="0"/>
          </a:p>
          <a:p>
            <a:pPr marL="628650" lvl="1" indent="-171450">
              <a:buFont typeface="Arial" pitchFamily="34" charset="0"/>
              <a:buChar char="•"/>
            </a:pPr>
            <a:r>
              <a:rPr lang="en-CA" dirty="0" smtClean="0"/>
              <a:t>Always use designated washrooms for volunteers. </a:t>
            </a:r>
          </a:p>
          <a:p>
            <a:pPr marL="628650" lvl="1" indent="-171450">
              <a:buFont typeface="Arial" pitchFamily="34" charset="0"/>
              <a:buChar char="•"/>
            </a:pPr>
            <a:r>
              <a:rPr lang="en-CA" dirty="0" smtClean="0"/>
              <a:t>Always work in places you are visible – don’t close doors.</a:t>
            </a:r>
            <a:endParaRPr lang="en-US" dirty="0" smtClean="0"/>
          </a:p>
          <a:p>
            <a:pPr marL="628650" lvl="1" indent="-171450">
              <a:buFont typeface="Arial" pitchFamily="34" charset="0"/>
              <a:buChar char="•"/>
            </a:pPr>
            <a:r>
              <a:rPr lang="en-CA" dirty="0" smtClean="0"/>
              <a:t>Leave the space as you found it – clean up all equipment and supplies. </a:t>
            </a:r>
          </a:p>
          <a:p>
            <a:pPr marL="628650" lvl="1" indent="-171450">
              <a:buFont typeface="Arial" pitchFamily="34" charset="0"/>
              <a:buChar char="•"/>
            </a:pPr>
            <a:r>
              <a:rPr lang="en-CA" dirty="0" smtClean="0"/>
              <a:t>Dress appropriately – Remember the “3 B’s”: No butts, no boobs, no bellies. Be careful with slogans and brand names.</a:t>
            </a:r>
          </a:p>
          <a:p>
            <a:pPr marL="628650" lvl="1" indent="-171450">
              <a:buFont typeface="Arial" pitchFamily="34" charset="0"/>
              <a:buChar char="•"/>
            </a:pPr>
            <a:r>
              <a:rPr lang="en-CA" dirty="0" smtClean="0"/>
              <a:t>Absent policy – share what mentors</a:t>
            </a:r>
            <a:r>
              <a:rPr lang="en-CA" baseline="0" dirty="0" smtClean="0"/>
              <a:t> should do if they have to miss a visit.</a:t>
            </a: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CA" dirty="0" smtClean="0"/>
              <a:t>If you have to close the match early, speak with your program coordinator and plan for a final visit with the child. Do not just quit coming! Also, when the end of the</a:t>
            </a:r>
            <a:r>
              <a:rPr lang="en-CA" baseline="0" dirty="0" smtClean="0"/>
              <a:t> year/program arrives, be sure to count down with the child to your last visit (so it does not come as a surprise). Do not make promises about future contact. </a:t>
            </a:r>
            <a:endParaRPr lang="en-US" dirty="0" smtClean="0"/>
          </a:p>
          <a:p>
            <a:pPr marL="628650" lvl="1" indent="-171450">
              <a:buFont typeface="Arial" pitchFamily="34" charset="0"/>
              <a:buChar char="•"/>
            </a:pPr>
            <a:r>
              <a:rPr lang="en-US" dirty="0" smtClean="0"/>
              <a:t>Focus on your mentee, not the other mentors - It may be hard sometimes to focus on your mentee, but now is your time to make your him/her feel good.</a:t>
            </a:r>
          </a:p>
          <a:p>
            <a:pPr marL="171450" lvl="0" indent="-171450">
              <a:buFont typeface="Arial" pitchFamily="34" charset="0"/>
              <a:buChar char="•"/>
            </a:pPr>
            <a:endParaRPr lang="en-US"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a:solidFill>
                  <a:prstClr val="black"/>
                </a:solidFill>
              </a:rPr>
              <a:pPr/>
              <a:t>31</a:t>
            </a:fld>
            <a:endParaRPr lang="en-CA">
              <a:solidFill>
                <a:prstClr val="black"/>
              </a:solidFill>
            </a:endParaRPr>
          </a:p>
        </p:txBody>
      </p:sp>
    </p:spTree>
    <p:extLst>
      <p:ext uri="{BB962C8B-B14F-4D97-AF65-F5344CB8AC3E}">
        <p14:creationId xmlns:p14="http://schemas.microsoft.com/office/powerpoint/2010/main" val="2414453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It’s helpful to plan activities ahead of time that you and your mentee can do together.  If you have a plan for how you’re going to fill the hour with your mentee, they are more likely to be engaged and entertained. This will alleviate many behavioural difficulties that could occur if the child is bored. </a:t>
            </a:r>
            <a:endParaRPr lang="en-US" dirty="0" smtClean="0"/>
          </a:p>
          <a:p>
            <a:r>
              <a:rPr lang="en-CA" dirty="0" smtClean="0"/>
              <a:t> </a:t>
            </a:r>
            <a:endParaRPr lang="en-US" dirty="0" smtClean="0"/>
          </a:p>
          <a:p>
            <a:r>
              <a:rPr lang="en-CA" dirty="0" smtClean="0"/>
              <a:t>Tips for Planning Activities:</a:t>
            </a:r>
            <a:endParaRPr lang="en-US" dirty="0" smtClean="0"/>
          </a:p>
          <a:p>
            <a:r>
              <a:rPr lang="en-CA" dirty="0" smtClean="0"/>
              <a:t> </a:t>
            </a:r>
            <a:endParaRPr lang="en-US" dirty="0" smtClean="0"/>
          </a:p>
          <a:p>
            <a:pPr marL="628650" lvl="1" indent="-171450">
              <a:buFont typeface="Arial" pitchFamily="34" charset="0"/>
              <a:buChar char="•"/>
            </a:pPr>
            <a:r>
              <a:rPr lang="en-CA" dirty="0" smtClean="0"/>
              <a:t>Child-centered:</a:t>
            </a:r>
            <a:r>
              <a:rPr lang="en-CA" baseline="0" dirty="0" smtClean="0"/>
              <a:t> </a:t>
            </a:r>
            <a:r>
              <a:rPr lang="en-CA" dirty="0" smtClean="0"/>
              <a:t>Activities should focus on things the child is interested in.</a:t>
            </a:r>
            <a:endParaRPr lang="en-US" dirty="0" smtClean="0"/>
          </a:p>
          <a:p>
            <a:pPr marL="628650" lvl="1" indent="-171450">
              <a:buFont typeface="Arial" pitchFamily="34" charset="0"/>
              <a:buChar char="•"/>
            </a:pPr>
            <a:r>
              <a:rPr lang="en-CA" dirty="0" smtClean="0"/>
              <a:t>Ask your mentee: what they would like</a:t>
            </a:r>
            <a:r>
              <a:rPr lang="en-CA" baseline="0" dirty="0" smtClean="0"/>
              <a:t> to do</a:t>
            </a: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CA" dirty="0" smtClean="0"/>
              <a:t>Ask your mentee</a:t>
            </a:r>
            <a:r>
              <a:rPr lang="en-CA" baseline="0" dirty="0" smtClean="0"/>
              <a:t> </a:t>
            </a:r>
            <a:r>
              <a:rPr lang="en-CA" dirty="0" smtClean="0"/>
              <a:t>at the end of each visit: What did you enjoy about our visit today? What do you want to do next week? Plan accordingly. </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CA" dirty="0" smtClean="0"/>
              <a:t>Be flexible: the activity may not go as planned. Be willing to modify the activity based upon the child. </a:t>
            </a:r>
            <a:endParaRPr lang="en-US" dirty="0" smtClean="0"/>
          </a:p>
          <a:p>
            <a:pPr marL="628650" lvl="1" indent="-171450">
              <a:buFont typeface="Arial" pitchFamily="34" charset="0"/>
              <a:buChar char="•"/>
            </a:pPr>
            <a:r>
              <a:rPr lang="en-CA" dirty="0" smtClean="0"/>
              <a:t>Bring in activity supplies: You are welcome to bring in activities and activity supplies to use with your mentee. If there’s something special that you feel would enhance your visits, speak with your Program Coordinator about it. </a:t>
            </a:r>
            <a:endParaRPr lang="en-US" dirty="0" smtClean="0"/>
          </a:p>
          <a:p>
            <a:pPr marL="628650" lvl="1" indent="-171450">
              <a:buFont typeface="Arial" pitchFamily="34" charset="0"/>
              <a:buChar char="•"/>
            </a:pPr>
            <a:r>
              <a:rPr lang="en-CA" dirty="0" smtClean="0"/>
              <a:t>Utilize available resources</a:t>
            </a:r>
            <a:endParaRPr lang="en-US" dirty="0" smtClean="0"/>
          </a:p>
          <a:p>
            <a:pPr marL="1085850" lvl="2" indent="-171450">
              <a:buFont typeface="Wingdings" pitchFamily="2" charset="2"/>
              <a:buChar char="Ø"/>
            </a:pPr>
            <a:r>
              <a:rPr lang="en-CA" dirty="0" smtClean="0"/>
              <a:t>Toy Box (if you program has supplies like this)</a:t>
            </a:r>
            <a:endParaRPr lang="en-US" dirty="0" smtClean="0"/>
          </a:p>
          <a:p>
            <a:pPr marL="1085850" lvl="2" indent="-171450">
              <a:buFont typeface="Wingdings" pitchFamily="2" charset="2"/>
              <a:buChar char="Ø"/>
            </a:pPr>
            <a:r>
              <a:rPr lang="en-US" dirty="0" smtClean="0"/>
              <a:t>High School Teen Mentoring Activity Book : http://www.albertamentors.ca/public/data/documents/MentoringActivityBookpdf.pdf</a:t>
            </a:r>
          </a:p>
          <a:p>
            <a:pPr marL="1085850" lvl="2" indent="-171450">
              <a:buFont typeface="Wingdings" pitchFamily="2" charset="2"/>
              <a:buChar char="Ø"/>
            </a:pPr>
            <a:r>
              <a:rPr lang="en-CA" dirty="0" smtClean="0"/>
              <a:t>Your Program Coordinator</a:t>
            </a:r>
            <a:endParaRPr lang="en-US" dirty="0" smtClean="0"/>
          </a:p>
          <a:p>
            <a:pPr marL="1085850" lvl="2" indent="-171450">
              <a:buFont typeface="Wingdings" pitchFamily="2" charset="2"/>
              <a:buChar char="Ø"/>
            </a:pPr>
            <a:r>
              <a:rPr lang="en-CA" dirty="0" smtClean="0"/>
              <a:t>The library</a:t>
            </a:r>
            <a:endParaRPr lang="en-US" dirty="0" smtClean="0"/>
          </a:p>
          <a:p>
            <a:pPr marL="1085850" lvl="2" indent="-171450">
              <a:buFont typeface="Wingdings" pitchFamily="2" charset="2"/>
              <a:buChar char="Ø"/>
            </a:pPr>
            <a:r>
              <a:rPr lang="en-CA" dirty="0" smtClean="0"/>
              <a:t>The Web (</a:t>
            </a:r>
            <a:r>
              <a:rPr lang="en-CA" dirty="0" err="1" smtClean="0"/>
              <a:t>google</a:t>
            </a:r>
            <a:r>
              <a:rPr lang="en-CA" dirty="0" smtClean="0"/>
              <a:t> it!)</a:t>
            </a:r>
            <a:endParaRPr lang="en-US"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32</a:t>
            </a:fld>
            <a:endParaRPr lang="en-CA"/>
          </a:p>
        </p:txBody>
      </p:sp>
    </p:spTree>
    <p:extLst>
      <p:ext uri="{BB962C8B-B14F-4D97-AF65-F5344CB8AC3E}">
        <p14:creationId xmlns:p14="http://schemas.microsoft.com/office/powerpoint/2010/main" val="771995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baseline="0" dirty="0" smtClean="0"/>
              <a:t>Do the below activity, then show video – Michelle Obama speaking about mentoring relationships at the 2011 National Mentoring Summit.</a:t>
            </a:r>
          </a:p>
          <a:p>
            <a:pPr marL="0" marR="0" indent="0" algn="l" defTabSz="914400" rtl="0" eaLnBrk="1" fontAlgn="auto" latinLnBrk="0" hangingPunct="1">
              <a:lnSpc>
                <a:spcPct val="100000"/>
              </a:lnSpc>
              <a:spcBef>
                <a:spcPts val="0"/>
              </a:spcBef>
              <a:spcAft>
                <a:spcPts val="0"/>
              </a:spcAft>
              <a:buClrTx/>
              <a:buSzTx/>
              <a:buFontTx/>
              <a:buNone/>
              <a:tabLst/>
              <a:defRPr/>
            </a:pPr>
            <a:r>
              <a:rPr lang="en-CA" b="0" i="0" u="none" baseline="0" dirty="0" smtClean="0"/>
              <a:t>Video link:</a:t>
            </a:r>
          </a:p>
          <a:p>
            <a:pPr marL="0" marR="0" indent="0" algn="l" defTabSz="914400" rtl="0" eaLnBrk="1" fontAlgn="auto" latinLnBrk="0" hangingPunct="1">
              <a:lnSpc>
                <a:spcPct val="100000"/>
              </a:lnSpc>
              <a:spcBef>
                <a:spcPts val="0"/>
              </a:spcBef>
              <a:spcAft>
                <a:spcPts val="0"/>
              </a:spcAft>
              <a:buClrTx/>
              <a:buSzTx/>
              <a:buFontTx/>
              <a:buNone/>
              <a:tabLst/>
              <a:defRPr/>
            </a:pPr>
            <a:endParaRPr lang="en-CA"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1" baseline="0" dirty="0" smtClean="0"/>
              <a:t>Activity (related to Michelle Obama video) – MENTOR SANDWICH</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  Have each participant write their name on a recipe card (or use their name tag).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baseline="0" dirty="0" smtClean="0"/>
              <a:t>In the space above their name, write the name of someone who has been a mentor to them.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baseline="0" dirty="0" smtClean="0"/>
              <a:t>Below their own name, write the name of someone they are currently mentoring.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baseline="0" dirty="0" smtClean="0"/>
              <a:t>Finally, to the right of their own name, write the name of someone in their life who is encourages and supports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baseline="0" dirty="0" smtClean="0"/>
              <a:t>Give the participants 1 minute to find someone that isn’t sitting beside them and discuss why they have written the name above their own– share stories.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baseline="0" dirty="0" smtClean="0"/>
              <a:t>Next minute, find a new person to share the name of the person below their name.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baseline="0" dirty="0" smtClean="0"/>
              <a:t>Finally, another minute to find one more person to discuss the name to the right.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CA" dirty="0" smtClean="0"/>
          </a:p>
          <a:p>
            <a:r>
              <a:rPr lang="en-CA" dirty="0" smtClean="0"/>
              <a:t>Once game is completed and everyone</a:t>
            </a:r>
            <a:r>
              <a:rPr lang="en-CA" baseline="0" dirty="0" smtClean="0"/>
              <a:t> is back at their seats, </a:t>
            </a:r>
            <a:r>
              <a:rPr lang="en-CA" b="1" baseline="0" dirty="0" smtClean="0"/>
              <a:t>play the video </a:t>
            </a:r>
            <a:r>
              <a:rPr lang="en-CA" baseline="0" dirty="0" smtClean="0"/>
              <a:t>(2.20 in length) </a:t>
            </a:r>
            <a:endParaRPr lang="en-CA" dirty="0" smtClean="0"/>
          </a:p>
          <a:p>
            <a:endParaRPr lang="en-CA" dirty="0" smtClean="0">
              <a:ea typeface="ＭＳ Ｐゴシック" pitchFamily="34" charset="-128"/>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13AF52F0-9A44-406D-BED5-66F15BEC9DD1}" type="slidenum">
              <a:rPr lang="en-US">
                <a:solidFill>
                  <a:prstClr val="black"/>
                </a:solidFill>
                <a:latin typeface="Arial" charset="0"/>
              </a:rPr>
              <a:pPr/>
              <a:t>33</a:t>
            </a:fld>
            <a:endParaRPr lang="en-US">
              <a:solidFill>
                <a:prstClr val="black"/>
              </a:solidFill>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a:t>
            </a:r>
            <a:r>
              <a:rPr lang="en-US" baseline="0" dirty="0" smtClean="0"/>
              <a:t> also having the mentors complete the online training, this is the website. Connect with the Alberta Mentoring Partnership regarding: sign in.</a:t>
            </a:r>
            <a:endParaRPr lang="en-US" dirty="0"/>
          </a:p>
        </p:txBody>
      </p:sp>
      <p:sp>
        <p:nvSpPr>
          <p:cNvPr id="4" name="Slide Number Placeholder 3"/>
          <p:cNvSpPr>
            <a:spLocks noGrp="1"/>
          </p:cNvSpPr>
          <p:nvPr>
            <p:ph type="sldNum" sz="quarter" idx="10"/>
          </p:nvPr>
        </p:nvSpPr>
        <p:spPr/>
        <p:txBody>
          <a:bodyPr/>
          <a:lstStyle/>
          <a:p>
            <a:fld id="{A356B068-70A9-4527-86F6-565E89708BA9}" type="slidenum">
              <a:rPr lang="en-CA" smtClean="0"/>
              <a:t>34</a:t>
            </a:fld>
            <a:endParaRPr lang="en-CA"/>
          </a:p>
        </p:txBody>
      </p:sp>
    </p:spTree>
    <p:extLst>
      <p:ext uri="{BB962C8B-B14F-4D97-AF65-F5344CB8AC3E}">
        <p14:creationId xmlns:p14="http://schemas.microsoft.com/office/powerpoint/2010/main" val="2075273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Ask mentors if they have any additional questions.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time allows, ask participants to share a “golden nugget” or “ah-ha” moment from the training session. Ask them each to share one thing that was really helpful and that they’ll remember from the session.</a:t>
            </a:r>
            <a:endParaRPr lang="en-US"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35</a:t>
            </a:fld>
            <a:endParaRPr lang="en-CA"/>
          </a:p>
        </p:txBody>
      </p:sp>
    </p:spTree>
    <p:extLst>
      <p:ext uri="{BB962C8B-B14F-4D97-AF65-F5344CB8AC3E}">
        <p14:creationId xmlns:p14="http://schemas.microsoft.com/office/powerpoint/2010/main" val="1847087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the teens for their attendance and attention. </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A356B068-70A9-4527-86F6-565E89708BA9}" type="slidenum">
              <a:rPr lang="en-CA" smtClean="0"/>
              <a:t>36</a:t>
            </a:fld>
            <a:endParaRPr lang="en-CA"/>
          </a:p>
        </p:txBody>
      </p:sp>
    </p:spTree>
    <p:extLst>
      <p:ext uri="{BB962C8B-B14F-4D97-AF65-F5344CB8AC3E}">
        <p14:creationId xmlns:p14="http://schemas.microsoft.com/office/powerpoint/2010/main" val="1611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smtClean="0"/>
              <a:t>Ask teens to discuss</a:t>
            </a:r>
            <a:r>
              <a:rPr lang="en-US" baseline="0" dirty="0" smtClean="0"/>
              <a:t> the following questions in partners. Give them 3 minutes to do so:</a:t>
            </a:r>
            <a:endParaRPr lang="en-US" dirty="0" smtClean="0"/>
          </a:p>
          <a:p>
            <a:pPr marL="1085850" lvl="2" indent="-171450">
              <a:buFont typeface="Wingdings" pitchFamily="2" charset="2"/>
              <a:buChar char="§"/>
            </a:pPr>
            <a:r>
              <a:rPr lang="en-US" dirty="0" smtClean="0"/>
              <a:t>Who was/is your mentor? Why?</a:t>
            </a:r>
          </a:p>
          <a:p>
            <a:pPr marL="1085850" lvl="2" indent="-171450">
              <a:buFont typeface="Wingdings" pitchFamily="2" charset="2"/>
              <a:buChar char="§"/>
            </a:pPr>
            <a:r>
              <a:rPr lang="en-US" dirty="0" smtClean="0"/>
              <a:t>Where have you seen mentoring relationships in the media? (in movies, </a:t>
            </a:r>
            <a:r>
              <a:rPr lang="en-US" dirty="0" err="1" smtClean="0"/>
              <a:t>tv</a:t>
            </a:r>
            <a:r>
              <a:rPr lang="en-US" dirty="0" smtClean="0"/>
              <a:t> shows, </a:t>
            </a:r>
            <a:r>
              <a:rPr lang="en-US" dirty="0" err="1" smtClean="0"/>
              <a:t>etc</a:t>
            </a:r>
            <a:r>
              <a:rPr lang="en-US" dirty="0" smtClean="0"/>
              <a:t>). </a:t>
            </a:r>
          </a:p>
          <a:p>
            <a:pPr marL="1085850" lvl="2" indent="-171450">
              <a:buFont typeface="Wingdings" pitchFamily="2" charset="2"/>
              <a:buChar char="§"/>
            </a:pPr>
            <a:r>
              <a:rPr lang="en-US" dirty="0" smtClean="0"/>
              <a:t>What qualities do good mentors possess?</a:t>
            </a:r>
          </a:p>
          <a:p>
            <a:pPr defTabSz="931774">
              <a:defRPr/>
            </a:pPr>
            <a:endParaRPr lang="en-US" dirty="0" smtClean="0"/>
          </a:p>
          <a:p>
            <a:pPr defTabSz="931774">
              <a:defRPr/>
            </a:pPr>
            <a:r>
              <a:rPr lang="en-US" dirty="0" smtClean="0"/>
              <a:t>Have each group share an</a:t>
            </a:r>
            <a:r>
              <a:rPr lang="en-US" baseline="0" dirty="0" smtClean="0"/>
              <a:t> example of a mentoring relationship – either in their own lives or that they’ve seen in the media.</a:t>
            </a:r>
          </a:p>
          <a:p>
            <a:pPr defTabSz="931774">
              <a:defRPr/>
            </a:pPr>
            <a:r>
              <a:rPr lang="en-US" baseline="0" dirty="0" smtClean="0"/>
              <a:t>Have each group share a quality that a good mentor possesses. Record responses on a whiteboard or flipchart.</a:t>
            </a:r>
          </a:p>
          <a:p>
            <a:pPr defTabSz="931774">
              <a:defRPr/>
            </a:pPr>
            <a:endParaRPr lang="en-US" baseline="0" dirty="0" smtClean="0"/>
          </a:p>
          <a:p>
            <a:pPr defTabSz="931774">
              <a:defRPr/>
            </a:pPr>
            <a:r>
              <a:rPr lang="en-US" baseline="0" dirty="0" smtClean="0"/>
              <a:t>Some characteristics that could be highlighted:</a:t>
            </a:r>
          </a:p>
          <a:p>
            <a:r>
              <a:rPr lang="en-CA" sz="1200" kern="1200" dirty="0" smtClean="0">
                <a:solidFill>
                  <a:schemeClr val="tx1"/>
                </a:solidFill>
                <a:effectLst/>
                <a:latin typeface="+mn-lt"/>
                <a:ea typeface="+mn-ea"/>
                <a:cs typeface="+mn-cs"/>
              </a:rPr>
              <a:t>Assertive, Confident, Approachable, Empathetic, Experienced, Patient, Creative, Consistent, Non-judgemental, Knowledgeable,</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Competent, Honest, Trustworthy, Accessible, Kind, Fair, Respected by their peers, Good listener.</a:t>
            </a:r>
            <a:endParaRPr lang="en-US" sz="1200" kern="1200" dirty="0" smtClean="0">
              <a:solidFill>
                <a:schemeClr val="tx1"/>
              </a:solidFill>
              <a:effectLst/>
              <a:latin typeface="+mn-lt"/>
              <a:ea typeface="+mn-ea"/>
              <a:cs typeface="+mn-cs"/>
            </a:endParaRPr>
          </a:p>
          <a:p>
            <a:pPr defTabSz="931774">
              <a:defRPr/>
            </a:pPr>
            <a:endParaRPr lang="en-US" dirty="0" smtClean="0"/>
          </a:p>
          <a:p>
            <a:endParaRPr lang="en-US" dirty="0" smtClean="0"/>
          </a:p>
          <a:p>
            <a:endParaRPr lang="en-CA" dirty="0" smtClean="0">
              <a:ea typeface="ＭＳ Ｐゴシック" pitchFamily="34" charset="-128"/>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3AED7F63-B021-4061-A80F-67B432EA7E46}" type="slidenum">
              <a:rPr lang="en-US">
                <a:solidFill>
                  <a:prstClr val="black"/>
                </a:solidFill>
                <a:latin typeface="Arial" charset="0"/>
              </a:rPr>
              <a:pPr/>
              <a:t>4</a:t>
            </a:fld>
            <a:endParaRPr lang="en-US">
              <a:solidFill>
                <a:prstClr val="black"/>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dirty="0" smtClean="0"/>
              <a:t>The Alberta Mentoring Partnership defines mentoring as "the presence of a caring individual(s) who provides a young person with support, advice, friendship, reinforcement and constructive role modeling over time." </a:t>
            </a:r>
          </a:p>
          <a:p>
            <a:pPr defTabSz="931774">
              <a:defRPr/>
            </a:pPr>
            <a:endParaRPr lang="en-US" dirty="0" smtClean="0"/>
          </a:p>
          <a:p>
            <a:pPr defTabSz="931774">
              <a:defRPr/>
            </a:pPr>
            <a:r>
              <a:rPr lang="en-US" b="1" dirty="0" smtClean="0"/>
              <a:t>Ask: What are the key words here?</a:t>
            </a:r>
          </a:p>
          <a:p>
            <a:pPr defTabSz="931774">
              <a:defRPr/>
            </a:pPr>
            <a:r>
              <a:rPr lang="en-US" dirty="0" smtClean="0"/>
              <a:t>(Caring, Support,</a:t>
            </a:r>
            <a:r>
              <a:rPr lang="en-US" baseline="0" dirty="0" smtClean="0"/>
              <a:t> Advice, Friendship, Reinforcement, Constructive Role Modeling, Over Time). </a:t>
            </a:r>
          </a:p>
          <a:p>
            <a:pPr defTabSz="931774">
              <a:defRPr/>
            </a:pPr>
            <a:endParaRPr lang="en-US" baseline="0" dirty="0" smtClean="0"/>
          </a:p>
          <a:p>
            <a:pPr defTabSz="931774">
              <a:defRPr/>
            </a:pPr>
            <a:r>
              <a:rPr lang="en-US" b="1" baseline="0" dirty="0" smtClean="0"/>
              <a:t>Ask Teens: What does it mean to be mentor who is……</a:t>
            </a:r>
            <a:endParaRPr lang="en-US" b="1" dirty="0" smtClean="0"/>
          </a:p>
          <a:p>
            <a:endParaRPr lang="en-US" dirty="0" smtClean="0"/>
          </a:p>
          <a:p>
            <a:r>
              <a:rPr lang="en-US" b="1" dirty="0" smtClean="0"/>
              <a:t>CARING</a:t>
            </a:r>
            <a:r>
              <a:rPr lang="en-US" dirty="0" smtClean="0"/>
              <a:t>  -  Mentors care about the mentee</a:t>
            </a:r>
            <a:r>
              <a:rPr lang="en-US" baseline="0" dirty="0" smtClean="0"/>
              <a:t> in their life. They ask questions and get to know the young person. They follow through on planned visits and activities. They plan activities the child finds fun. They set appropriate boundaries.</a:t>
            </a:r>
          </a:p>
          <a:p>
            <a:endParaRPr lang="en-US" baseline="0" dirty="0" smtClean="0"/>
          </a:p>
          <a:p>
            <a:r>
              <a:rPr lang="en-US" b="1" baseline="0" dirty="0" smtClean="0"/>
              <a:t>SUPPORT</a:t>
            </a:r>
            <a:r>
              <a:rPr lang="en-US" baseline="0" dirty="0" smtClean="0"/>
              <a:t> – A mentor is there for a child, arrives for every visit, is on time, and encourages them. They focus on their mentee (not the other mentors/mentees). They help their mentee to create goals. </a:t>
            </a:r>
          </a:p>
          <a:p>
            <a:endParaRPr lang="en-US" baseline="0" dirty="0" smtClean="0"/>
          </a:p>
          <a:p>
            <a:r>
              <a:rPr lang="en-US" b="1" baseline="0" dirty="0" smtClean="0"/>
              <a:t>ADVICE</a:t>
            </a:r>
            <a:r>
              <a:rPr lang="en-US" baseline="0" dirty="0" smtClean="0"/>
              <a:t>  -  This doesn’t mean telling a child what to do. It means helping them solve problems by encouraging them to brainstorm all the things they could do in a given situation (solutions), and then allowing them to choose what to do. </a:t>
            </a:r>
          </a:p>
          <a:p>
            <a:endParaRPr lang="en-US" baseline="0" dirty="0" smtClean="0"/>
          </a:p>
          <a:p>
            <a:r>
              <a:rPr lang="en-US" b="1" baseline="0" dirty="0" smtClean="0"/>
              <a:t>FRIENDSHIP</a:t>
            </a:r>
            <a:r>
              <a:rPr lang="en-US" baseline="0" dirty="0" smtClean="0"/>
              <a:t>  -  This is very important! As a mentor, you are a FUN older friend, and mentorship is about building a </a:t>
            </a:r>
            <a:r>
              <a:rPr lang="en-US" u="sng" baseline="0" dirty="0" smtClean="0"/>
              <a:t>connection</a:t>
            </a:r>
            <a:r>
              <a:rPr lang="en-US" baseline="0" dirty="0" smtClean="0"/>
              <a:t> with a child. Mentoring relationships are friendships, and as with new friends, they can take some time to develop. Be patient, and give both yourself and your mentee time to get to know one another.</a:t>
            </a:r>
          </a:p>
          <a:p>
            <a:endParaRPr lang="en-US" baseline="0" dirty="0" smtClean="0"/>
          </a:p>
          <a:p>
            <a:r>
              <a:rPr lang="en-US" b="1" baseline="0" dirty="0" smtClean="0"/>
              <a:t>REINFORCEMENT</a:t>
            </a:r>
            <a:r>
              <a:rPr lang="en-US" baseline="0" dirty="0" smtClean="0"/>
              <a:t>  -  Reinforcing positive behaviors and attitudes by reminding the child of all the good things about themselves and their life. </a:t>
            </a:r>
          </a:p>
          <a:p>
            <a:endParaRPr lang="en-US" baseline="0" dirty="0" smtClean="0"/>
          </a:p>
          <a:p>
            <a:r>
              <a:rPr lang="en-US" b="1" baseline="0" dirty="0" smtClean="0"/>
              <a:t>CONSTRUCTIVE ROLE MODELING  </a:t>
            </a:r>
            <a:r>
              <a:rPr lang="en-US" baseline="0" dirty="0" smtClean="0"/>
              <a:t>-  Acting how you expect the child to act. Children are sponges and they will follow your moves, so be a positive role model for them. </a:t>
            </a:r>
          </a:p>
          <a:p>
            <a:endParaRPr lang="en-US" baseline="0" dirty="0" smtClean="0"/>
          </a:p>
          <a:p>
            <a:r>
              <a:rPr lang="en-US" b="1" baseline="0" dirty="0" smtClean="0"/>
              <a:t>OVER TIME  </a:t>
            </a:r>
            <a:r>
              <a:rPr lang="en-US" baseline="0" dirty="0" smtClean="0"/>
              <a:t>-  Committing to the full duration of the program, and showing up for every visit, is essential in building a trusting relationship with a child. </a:t>
            </a:r>
            <a:endParaRPr lang="en-US" dirty="0" smtClean="0"/>
          </a:p>
          <a:p>
            <a:pPr marL="0" lvl="1"/>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469183C0-A00C-4730-A8E2-0A8A41C6C222}" type="slidenum">
              <a:rPr lang="en-US">
                <a:solidFill>
                  <a:prstClr val="black"/>
                </a:solidFill>
                <a:latin typeface="Arial" charset="0"/>
              </a:rPr>
              <a:pPr/>
              <a:t>5</a:t>
            </a:fld>
            <a:endParaRPr lang="en-US">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164">
              <a:defRPr>
                <a:solidFill>
                  <a:schemeClr val="tx1"/>
                </a:solidFill>
                <a:latin typeface="Verdana" pitchFamily="34" charset="0"/>
                <a:ea typeface="ヒラギノ角ゴ Pro W3" charset="-128"/>
              </a:defRPr>
            </a:lvl1pPr>
            <a:lvl2pPr marL="726531" indent="-279435" defTabSz="908164">
              <a:defRPr>
                <a:solidFill>
                  <a:schemeClr val="tx1"/>
                </a:solidFill>
                <a:latin typeface="Verdana" pitchFamily="34" charset="0"/>
                <a:ea typeface="ヒラギノ角ゴ Pro W3" charset="-128"/>
              </a:defRPr>
            </a:lvl2pPr>
            <a:lvl3pPr marL="1117740" indent="-223548" defTabSz="908164">
              <a:defRPr>
                <a:solidFill>
                  <a:schemeClr val="tx1"/>
                </a:solidFill>
                <a:latin typeface="Verdana" pitchFamily="34" charset="0"/>
                <a:ea typeface="ヒラギノ角ゴ Pro W3" charset="-128"/>
              </a:defRPr>
            </a:lvl3pPr>
            <a:lvl4pPr marL="1564836" indent="-223548" defTabSz="908164">
              <a:defRPr>
                <a:solidFill>
                  <a:schemeClr val="tx1"/>
                </a:solidFill>
                <a:latin typeface="Verdana" pitchFamily="34" charset="0"/>
                <a:ea typeface="ヒラギノ角ゴ Pro W3" charset="-128"/>
              </a:defRPr>
            </a:lvl4pPr>
            <a:lvl5pPr marL="2011931" indent="-223548" defTabSz="908164">
              <a:defRPr>
                <a:solidFill>
                  <a:schemeClr val="tx1"/>
                </a:solidFill>
                <a:latin typeface="Verdana" pitchFamily="34" charset="0"/>
                <a:ea typeface="ヒラギノ角ゴ Pro W3" charset="-128"/>
              </a:defRPr>
            </a:lvl5pPr>
            <a:lvl6pPr marL="2459027"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08164" eaLnBrk="0" fontAlgn="base" hangingPunct="0">
              <a:spcBef>
                <a:spcPct val="0"/>
              </a:spcBef>
              <a:spcAft>
                <a:spcPct val="0"/>
              </a:spcAft>
              <a:defRPr>
                <a:solidFill>
                  <a:schemeClr val="tx1"/>
                </a:solidFill>
                <a:latin typeface="Verdana" pitchFamily="34" charset="0"/>
                <a:ea typeface="ヒラギノ角ゴ Pro W3" charset="-128"/>
              </a:defRPr>
            </a:lvl9pPr>
          </a:lstStyle>
          <a:p>
            <a:fld id="{D17B94C6-98CD-4E43-A768-942956CBD55A}" type="slidenum">
              <a:rPr lang="en-CA">
                <a:solidFill>
                  <a:prstClr val="black"/>
                </a:solidFill>
                <a:latin typeface="Arial" charset="0"/>
              </a:rPr>
              <a:pPr/>
              <a:t>6</a:t>
            </a:fld>
            <a:endParaRPr lang="en-CA">
              <a:solidFill>
                <a:prstClr val="black"/>
              </a:solidFill>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CA" sz="1200" dirty="0" smtClean="0">
                <a:solidFill>
                  <a:srgbClr val="7030A0"/>
                </a:solidFill>
              </a:rPr>
              <a:t>ASK:</a:t>
            </a:r>
            <a:r>
              <a:rPr lang="en-CA" sz="1200" baseline="0" dirty="0" smtClean="0">
                <a:solidFill>
                  <a:srgbClr val="7030A0"/>
                </a:solidFill>
              </a:rPr>
              <a:t> Why do you think it’s valuable for kids to have a Teen Mentor? What kind of an impact can you have on a child?</a:t>
            </a:r>
          </a:p>
          <a:p>
            <a:pPr marL="0" indent="0">
              <a:buNone/>
            </a:pPr>
            <a:r>
              <a:rPr lang="en-CA" sz="1200" i="1" baseline="0" dirty="0" smtClean="0">
                <a:solidFill>
                  <a:srgbClr val="7030A0"/>
                </a:solidFill>
              </a:rPr>
              <a:t>(These answers could be recorded on a white board).</a:t>
            </a:r>
            <a:endParaRPr lang="en-CA" sz="1200" i="1" dirty="0" smtClean="0">
              <a:solidFill>
                <a:srgbClr val="7030A0"/>
              </a:solidFill>
            </a:endParaRPr>
          </a:p>
          <a:p>
            <a:pPr marL="0" indent="0">
              <a:buNone/>
            </a:pPr>
            <a:endParaRPr lang="en-CA" sz="1200" dirty="0" smtClean="0">
              <a:solidFill>
                <a:srgbClr val="7030A0"/>
              </a:solidFill>
            </a:endParaRPr>
          </a:p>
          <a:p>
            <a:pPr>
              <a:defRPr/>
            </a:pPr>
            <a:r>
              <a:rPr lang="en-CA" sz="1200" dirty="0" smtClean="0">
                <a:solidFill>
                  <a:srgbClr val="7030A0"/>
                </a:solidFill>
              </a:rPr>
              <a:t>Mentees in the Teen Mentoring Program have demonstrated improvements in the following areas:</a:t>
            </a:r>
          </a:p>
          <a:p>
            <a:pPr lvl="1">
              <a:buFont typeface="Arial" pitchFamily="34" charset="0"/>
              <a:buChar char="•"/>
              <a:defRPr/>
            </a:pPr>
            <a:r>
              <a:rPr lang="en-CA" sz="1200" dirty="0" smtClean="0">
                <a:solidFill>
                  <a:schemeClr val="accent2">
                    <a:lumMod val="60000"/>
                    <a:lumOff val="40000"/>
                  </a:schemeClr>
                </a:solidFill>
              </a:rPr>
              <a:t> Knowing they need to be in school</a:t>
            </a:r>
          </a:p>
          <a:p>
            <a:pPr lvl="1">
              <a:buFont typeface="Arial" pitchFamily="34" charset="0"/>
              <a:buChar char="•"/>
              <a:defRPr/>
            </a:pPr>
            <a:r>
              <a:rPr lang="en-CA" sz="1200" dirty="0" smtClean="0">
                <a:solidFill>
                  <a:srgbClr val="FAA21B"/>
                </a:solidFill>
              </a:rPr>
              <a:t> Trying harder in school</a:t>
            </a:r>
          </a:p>
          <a:p>
            <a:pPr lvl="1">
              <a:buFont typeface="Arial" pitchFamily="34" charset="0"/>
              <a:buChar char="•"/>
              <a:defRPr/>
            </a:pPr>
            <a:r>
              <a:rPr lang="en-CA" sz="1200" dirty="0" smtClean="0">
                <a:solidFill>
                  <a:srgbClr val="92D050"/>
                </a:solidFill>
              </a:rPr>
              <a:t> Feeling they have good ideas</a:t>
            </a:r>
          </a:p>
          <a:p>
            <a:pPr lvl="1">
              <a:buFont typeface="Arial" pitchFamily="34" charset="0"/>
              <a:buChar char="•"/>
              <a:defRPr/>
            </a:pPr>
            <a:r>
              <a:rPr lang="en-CA" sz="1200" dirty="0" smtClean="0">
                <a:solidFill>
                  <a:srgbClr val="FF0000"/>
                </a:solidFill>
              </a:rPr>
              <a:t> Feeling better about themselves</a:t>
            </a:r>
          </a:p>
          <a:p>
            <a:pPr lvl="1">
              <a:buFont typeface="Arial" pitchFamily="34" charset="0"/>
              <a:buChar char="•"/>
              <a:defRPr/>
            </a:pPr>
            <a:r>
              <a:rPr lang="en-CA" sz="1200" dirty="0" smtClean="0">
                <a:solidFill>
                  <a:srgbClr val="B2BB1E"/>
                </a:solidFill>
              </a:rPr>
              <a:t> Getting along better with others (friends, family, peers, teachers)</a:t>
            </a:r>
          </a:p>
          <a:p>
            <a:pPr lvl="1">
              <a:buFont typeface="Arial" pitchFamily="34" charset="0"/>
              <a:buChar char="•"/>
              <a:defRPr/>
            </a:pPr>
            <a:r>
              <a:rPr lang="en-CA" sz="1200" baseline="0" dirty="0" smtClean="0">
                <a:solidFill>
                  <a:srgbClr val="B2BB1E"/>
                </a:solidFill>
              </a:rPr>
              <a:t> Feelings of social acceptance</a:t>
            </a:r>
            <a:endParaRPr lang="en-CA" sz="1200" dirty="0" smtClean="0">
              <a:solidFill>
                <a:srgbClr val="B2BB1E"/>
              </a:solidFill>
            </a:endParaRPr>
          </a:p>
          <a:p>
            <a:pPr lvl="1">
              <a:buFont typeface="Arial" pitchFamily="34" charset="0"/>
              <a:buNone/>
              <a:defRPr/>
            </a:pPr>
            <a:endParaRPr lang="en-CA" sz="1200" dirty="0" smtClean="0">
              <a:solidFill>
                <a:srgbClr val="B2BB1E"/>
              </a:solidFill>
            </a:endParaRP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dirty="0" smtClean="0"/>
              <a:t>ASK: What can YOU do to impact a child’s attitude about school, self esteem, and relationships? </a:t>
            </a: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dirty="0" smtClean="0">
              <a:ea typeface="ＭＳ Ｐゴシック" pitchFamily="34" charset="-128"/>
            </a:endParaRP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dirty="0" smtClean="0">
                <a:ea typeface="ＭＳ Ｐゴシック" pitchFamily="34" charset="-128"/>
              </a:rPr>
              <a:t>Examples: </a:t>
            </a: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baseline="0" dirty="0" smtClean="0">
                <a:ea typeface="ＭＳ Ｐゴシック" pitchFamily="34" charset="-128"/>
              </a:rPr>
              <a:t>School - Help the child discover an academic strength or skill.</a:t>
            </a: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baseline="0" dirty="0" smtClean="0">
                <a:ea typeface="ＭＳ Ｐゴシック" pitchFamily="34" charset="-128"/>
              </a:rPr>
              <a:t>Self Esteem – Arrive on time, every time you have a scheduled visit (this demonstrates to a young person that you believe they’re important). </a:t>
            </a: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baseline="0" dirty="0" smtClean="0">
                <a:ea typeface="ＭＳ Ｐゴシック" pitchFamily="34" charset="-128"/>
              </a:rPr>
              <a:t>Relationships – Role model positive friendship skills (such as sharing, being polite, being considerate, </a:t>
            </a:r>
            <a:r>
              <a:rPr lang="en-CA" baseline="0" dirty="0" err="1" smtClean="0">
                <a:ea typeface="ＭＳ Ｐゴシック" pitchFamily="34" charset="-128"/>
              </a:rPr>
              <a:t>etc</a:t>
            </a:r>
            <a:r>
              <a:rPr lang="en-CA" baseline="0" dirty="0" smtClean="0">
                <a:ea typeface="ＭＳ Ｐゴシック" pitchFamily="34" charset="-128"/>
              </a:rPr>
              <a:t>).</a:t>
            </a:r>
            <a:endParaRPr lang="en-US" dirty="0"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b="0" dirty="0" smtClean="0"/>
              <a:t>Mentoring relationships</a:t>
            </a:r>
            <a:r>
              <a:rPr lang="en-CA" b="0" baseline="0" dirty="0" smtClean="0"/>
              <a:t> across Canada have proven to have some very beneficial impacts (from a recent Big Brothers Big Sisters of Canada study). Mentored Youth Simply Do Better!</a:t>
            </a:r>
          </a:p>
          <a:p>
            <a:endParaRPr lang="en-CA" b="0" baseline="0" dirty="0" smtClean="0"/>
          </a:p>
          <a:p>
            <a:r>
              <a:rPr lang="en-CA" b="0" dirty="0" smtClean="0"/>
              <a:t>Possible</a:t>
            </a:r>
            <a:r>
              <a:rPr lang="en-CA" b="0" baseline="0" dirty="0" smtClean="0"/>
              <a:t> Activity Break  - A MENTORING STORY</a:t>
            </a:r>
          </a:p>
          <a:p>
            <a:r>
              <a:rPr lang="en-CA" b="0" baseline="0" dirty="0" smtClean="0"/>
              <a:t>Instruct kids to listen carefully to the upcoming Mentoring Story. When they hear the word ‘mentoring’ they must </a:t>
            </a:r>
            <a:r>
              <a:rPr lang="en-CA" b="0" baseline="0" dirty="0" smtClean="0">
                <a:solidFill>
                  <a:srgbClr val="FF0000"/>
                </a:solidFill>
              </a:rPr>
              <a:t>jump up</a:t>
            </a:r>
            <a:r>
              <a:rPr lang="en-CA" b="0" baseline="0" dirty="0" smtClean="0"/>
              <a:t>, when they hear the word ‘mentor’ they must jump and spin and when they hear the word ‘mentee’ they must run on the spot for 5 seconds. </a:t>
            </a:r>
          </a:p>
          <a:p>
            <a:endParaRPr lang="en-CA" dirty="0" smtClean="0">
              <a:ea typeface="ＭＳ Ｐゴシック" pitchFamily="34" charset="-128"/>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21">
              <a:defRPr>
                <a:solidFill>
                  <a:schemeClr val="tx1"/>
                </a:solidFill>
                <a:latin typeface="Verdana" pitchFamily="34" charset="0"/>
                <a:ea typeface="ヒラギノ角ゴ Pro W3" charset="-128"/>
              </a:defRPr>
            </a:lvl1pPr>
            <a:lvl2pPr marL="726531" indent="-279435" defTabSz="912821">
              <a:defRPr>
                <a:solidFill>
                  <a:schemeClr val="tx1"/>
                </a:solidFill>
                <a:latin typeface="Verdana" pitchFamily="34" charset="0"/>
                <a:ea typeface="ヒラギノ角ゴ Pro W3" charset="-128"/>
              </a:defRPr>
            </a:lvl2pPr>
            <a:lvl3pPr marL="1117740" indent="-223548" defTabSz="912821">
              <a:defRPr>
                <a:solidFill>
                  <a:schemeClr val="tx1"/>
                </a:solidFill>
                <a:latin typeface="Verdana" pitchFamily="34" charset="0"/>
                <a:ea typeface="ヒラギノ角ゴ Pro W3" charset="-128"/>
              </a:defRPr>
            </a:lvl3pPr>
            <a:lvl4pPr marL="1564836" indent="-223548" defTabSz="912821">
              <a:defRPr>
                <a:solidFill>
                  <a:schemeClr val="tx1"/>
                </a:solidFill>
                <a:latin typeface="Verdana" pitchFamily="34" charset="0"/>
                <a:ea typeface="ヒラギノ角ゴ Pro W3" charset="-128"/>
              </a:defRPr>
            </a:lvl4pPr>
            <a:lvl5pPr marL="2011931" indent="-223548" defTabSz="912821">
              <a:defRPr>
                <a:solidFill>
                  <a:schemeClr val="tx1"/>
                </a:solidFill>
                <a:latin typeface="Verdana" pitchFamily="34" charset="0"/>
                <a:ea typeface="ヒラギノ角ゴ Pro W3" charset="-128"/>
              </a:defRPr>
            </a:lvl5pPr>
            <a:lvl6pPr marL="2459027"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6pPr>
            <a:lvl7pPr marL="2906123"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7pPr>
            <a:lvl8pPr marL="3353219"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8pPr>
            <a:lvl9pPr marL="3800315" indent="-223548" algn="ctr" defTabSz="912821" eaLnBrk="0" fontAlgn="base" hangingPunct="0">
              <a:spcBef>
                <a:spcPct val="0"/>
              </a:spcBef>
              <a:spcAft>
                <a:spcPct val="0"/>
              </a:spcAft>
              <a:defRPr>
                <a:solidFill>
                  <a:schemeClr val="tx1"/>
                </a:solidFill>
                <a:latin typeface="Verdana" pitchFamily="34" charset="0"/>
                <a:ea typeface="ヒラギノ角ゴ Pro W3" charset="-128"/>
              </a:defRPr>
            </a:lvl9pPr>
          </a:lstStyle>
          <a:p>
            <a:fld id="{E7C57341-5419-4574-8EFD-7CAE11A47967}" type="slidenum">
              <a:rPr lang="en-US">
                <a:solidFill>
                  <a:prstClr val="black"/>
                </a:solidFill>
                <a:latin typeface="Arial" charset="0"/>
              </a:rPr>
              <a:pPr/>
              <a:t>7</a:t>
            </a:fld>
            <a:endParaRPr lang="en-US">
              <a:solidFill>
                <a:prstClr val="black"/>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Read the following story:</a:t>
            </a:r>
          </a:p>
          <a:p>
            <a:r>
              <a:rPr lang="en-US" sz="1200" kern="1200" dirty="0" smtClean="0">
                <a:solidFill>
                  <a:schemeClr val="tx1"/>
                </a:solidFill>
                <a:effectLst/>
                <a:latin typeface="+mn-lt"/>
                <a:ea typeface="+mn-ea"/>
                <a:cs typeface="+mn-cs"/>
              </a:rPr>
              <a:t>One of the most famous researchers in psychology, a professor named </a:t>
            </a:r>
            <a:r>
              <a:rPr lang="en-US" sz="1200" kern="1200" dirty="0" err="1" smtClean="0">
                <a:solidFill>
                  <a:schemeClr val="tx1"/>
                </a:solidFill>
                <a:effectLst/>
                <a:latin typeface="+mn-lt"/>
                <a:ea typeface="+mn-ea"/>
                <a:cs typeface="+mn-cs"/>
              </a:rPr>
              <a:t>Urie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Bronfenbrenner</a:t>
            </a:r>
            <a:r>
              <a:rPr lang="en-US" sz="1200" kern="1200" dirty="0" smtClean="0">
                <a:solidFill>
                  <a:schemeClr val="tx1"/>
                </a:solidFill>
                <a:effectLst/>
                <a:latin typeface="+mn-lt"/>
                <a:ea typeface="+mn-ea"/>
                <a:cs typeface="+mn-cs"/>
              </a:rPr>
              <a:t> who taught at Cornell University, retired after 40 years of service to the field. His research added more than a dozen, new, important terms and concepts to the science of human development. Before the US Senate, attended by hundreds of politically important people, he was asked to provide a summary of what his 40 years of research could teach us about child development. He stood up, went to the podium, tapped on the microphone, cleared his throat and said</a:t>
            </a:r>
            <a:r>
              <a:rPr lang="en-US" sz="1200" b="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“Someone’s </a:t>
            </a:r>
            <a:r>
              <a:rPr lang="en-US" sz="1200" b="1" kern="1200" dirty="0" err="1" smtClean="0">
                <a:solidFill>
                  <a:schemeClr val="tx1"/>
                </a:solidFill>
                <a:effectLst/>
                <a:latin typeface="+mn-lt"/>
                <a:ea typeface="+mn-ea"/>
                <a:cs typeface="+mn-cs"/>
              </a:rPr>
              <a:t>gotta</a:t>
            </a:r>
            <a:r>
              <a:rPr lang="en-US" sz="1200" b="1" kern="1200" dirty="0" smtClean="0">
                <a:solidFill>
                  <a:schemeClr val="tx1"/>
                </a:solidFill>
                <a:effectLst/>
                <a:latin typeface="+mn-lt"/>
                <a:ea typeface="+mn-ea"/>
                <a:cs typeface="+mn-cs"/>
              </a:rPr>
              <a:t> be crazy about the kid.” </a:t>
            </a:r>
            <a:r>
              <a:rPr lang="en-US" sz="1200" kern="1200" dirty="0" smtClean="0">
                <a:solidFill>
                  <a:schemeClr val="tx1"/>
                </a:solidFill>
                <a:effectLst/>
                <a:latin typeface="+mn-lt"/>
                <a:ea typeface="+mn-ea"/>
                <a:cs typeface="+mn-cs"/>
              </a:rPr>
              <a:t>Then he sat down.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Your job is to be that person who makes the kid feel like you are crazy about him or her. </a:t>
            </a:r>
            <a:r>
              <a:rPr lang="en-US" sz="1200" kern="1200" dirty="0" smtClean="0">
                <a:solidFill>
                  <a:schemeClr val="tx1"/>
                </a:solidFill>
                <a:effectLst/>
                <a:latin typeface="+mn-lt"/>
                <a:ea typeface="+mn-ea"/>
                <a:cs typeface="+mn-cs"/>
              </a:rPr>
              <a:t>If your Little is failing classes or often misbehaves, then your Little likely has more than a handful of adults who are critical and tell him or her how to be, act, or think differently. What your Little likely lacks, though, is someone to say—regardless of those problems—“There are some really special things about you. Let me show you and tell you why that is so important to remember.”</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Your</a:t>
            </a:r>
            <a:r>
              <a:rPr lang="en-US" sz="1200" b="1" kern="1200" baseline="0" dirty="0" smtClean="0">
                <a:solidFill>
                  <a:schemeClr val="tx1"/>
                </a:solidFill>
                <a:effectLst/>
                <a:latin typeface="+mn-lt"/>
                <a:ea typeface="+mn-ea"/>
                <a:cs typeface="+mn-cs"/>
              </a:rPr>
              <a:t> purpose as a mentor is to make your mentee feel special. That’s your job! </a:t>
            </a:r>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2008 by </a:t>
            </a:r>
            <a:r>
              <a:rPr lang="en-US" sz="1200" u="sng" kern="1200" dirty="0" smtClean="0">
                <a:solidFill>
                  <a:schemeClr val="tx1"/>
                </a:solidFill>
                <a:effectLst/>
                <a:latin typeface="+mn-lt"/>
                <a:ea typeface="+mn-ea"/>
                <a:cs typeface="+mn-cs"/>
                <a:hlinkClick r:id="rId3" tooltip="Big Brothers Big Sisters of America"/>
              </a:rPr>
              <a:t>Big Brothers Big Sisters of America</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Lessons by </a:t>
            </a:r>
            <a:r>
              <a:rPr lang="en-US" sz="1200" u="sng" kern="1200" dirty="0" smtClean="0">
                <a:solidFill>
                  <a:schemeClr val="tx1"/>
                </a:solidFill>
                <a:effectLst/>
                <a:latin typeface="+mn-lt"/>
                <a:ea typeface="+mn-ea"/>
                <a:cs typeface="+mn-cs"/>
                <a:hlinkClick r:id="rId4" tooltip="About Michael Karcher"/>
              </a:rPr>
              <a:t>Michael </a:t>
            </a:r>
            <a:r>
              <a:rPr lang="en-US" sz="1200" u="sng" kern="1200" dirty="0" err="1" smtClean="0">
                <a:solidFill>
                  <a:schemeClr val="tx1"/>
                </a:solidFill>
                <a:effectLst/>
                <a:latin typeface="+mn-lt"/>
                <a:ea typeface="+mn-ea"/>
                <a:cs typeface="+mn-cs"/>
                <a:hlinkClick r:id="rId4" tooltip="About Michael Karcher"/>
              </a:rPr>
              <a:t>Karcher</a:t>
            </a:r>
            <a:r>
              <a:rPr lang="en-US" sz="1200" u="none"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Story</a:t>
            </a:r>
            <a:r>
              <a:rPr lang="en-US" sz="1200" kern="1200" baseline="0" dirty="0" smtClean="0">
                <a:solidFill>
                  <a:schemeClr val="tx1"/>
                </a:solidFill>
                <a:effectLst/>
                <a:latin typeface="+mn-lt"/>
                <a:ea typeface="+mn-ea"/>
                <a:cs typeface="+mn-cs"/>
              </a:rPr>
              <a:t> u</a:t>
            </a:r>
            <a:r>
              <a:rPr lang="en-US" sz="1200" kern="1200" dirty="0" smtClean="0">
                <a:solidFill>
                  <a:schemeClr val="tx1"/>
                </a:solidFill>
                <a:effectLst/>
                <a:latin typeface="+mn-lt"/>
                <a:ea typeface="+mn-ea"/>
                <a:cs typeface="+mn-cs"/>
              </a:rPr>
              <a:t>sed with permission.</a:t>
            </a:r>
          </a:p>
          <a:p>
            <a:r>
              <a:rPr lang="en-US" sz="1200" kern="1200" dirty="0" smtClean="0">
                <a:solidFill>
                  <a:schemeClr val="tx1"/>
                </a:solidFill>
                <a:effectLst/>
                <a:latin typeface="+mn-lt"/>
                <a:ea typeface="+mn-ea"/>
                <a:cs typeface="+mn-cs"/>
              </a:rPr>
              <a:t>Big Brothers Big Sisters High School </a:t>
            </a:r>
            <a:r>
              <a:rPr lang="en-US" sz="1200" kern="1200" dirty="0" err="1" smtClean="0">
                <a:solidFill>
                  <a:schemeClr val="tx1"/>
                </a:solidFill>
                <a:effectLst/>
                <a:latin typeface="+mn-lt"/>
                <a:ea typeface="+mn-ea"/>
                <a:cs typeface="+mn-cs"/>
              </a:rPr>
              <a:t>Bigs</a:t>
            </a:r>
            <a:r>
              <a:rPr lang="en-US" sz="1200" kern="1200" baseline="0" dirty="0" smtClean="0">
                <a:solidFill>
                  <a:schemeClr val="tx1"/>
                </a:solidFill>
                <a:effectLst/>
                <a:latin typeface="+mn-lt"/>
                <a:ea typeface="+mn-ea"/>
                <a:cs typeface="+mn-cs"/>
              </a:rPr>
              <a:t> Mentor Training</a:t>
            </a:r>
          </a:p>
          <a:p>
            <a:r>
              <a:rPr lang="en-US" sz="1200" kern="1200" dirty="0" smtClean="0">
                <a:solidFill>
                  <a:schemeClr val="tx1"/>
                </a:solidFill>
                <a:effectLst/>
                <a:latin typeface="+mn-lt"/>
                <a:ea typeface="+mn-ea"/>
                <a:cs typeface="+mn-cs"/>
              </a:rPr>
              <a:t>http://www.highschoolbigs.org/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56B068-70A9-4527-86F6-565E89708BA9}" type="slidenum">
              <a:rPr lang="en-CA" smtClean="0"/>
              <a:t>8</a:t>
            </a:fld>
            <a:endParaRPr lang="en-CA"/>
          </a:p>
        </p:txBody>
      </p:sp>
    </p:spTree>
    <p:extLst>
      <p:ext uri="{BB962C8B-B14F-4D97-AF65-F5344CB8AC3E}">
        <p14:creationId xmlns:p14="http://schemas.microsoft.com/office/powerpoint/2010/main" val="215491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Introduce</a:t>
            </a:r>
            <a:r>
              <a:rPr lang="en-US" baseline="0" dirty="0" smtClean="0"/>
              <a:t> the topic: Communication</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A356B068-70A9-4527-86F6-565E89708BA9}" type="slidenum">
              <a:rPr lang="en-CA" smtClean="0"/>
              <a:t>9</a:t>
            </a:fld>
            <a:endParaRPr lang="en-CA"/>
          </a:p>
        </p:txBody>
      </p:sp>
    </p:spTree>
    <p:extLst>
      <p:ext uri="{BB962C8B-B14F-4D97-AF65-F5344CB8AC3E}">
        <p14:creationId xmlns:p14="http://schemas.microsoft.com/office/powerpoint/2010/main" val="3493807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981200" y="539750"/>
            <a:ext cx="7162800" cy="6324600"/>
          </a:xfrm>
          <a:prstGeom prst="rect">
            <a:avLst/>
          </a:prstGeom>
          <a:solidFill>
            <a:srgbClr val="0067A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algn="ctr" eaLnBrk="0" fontAlgn="base" hangingPunct="0">
              <a:spcBef>
                <a:spcPct val="0"/>
              </a:spcBef>
              <a:spcAft>
                <a:spcPct val="0"/>
              </a:spcAft>
            </a:pPr>
            <a:endParaRPr lang="en-CA">
              <a:solidFill>
                <a:prstClr val="black"/>
              </a:solidFill>
              <a:latin typeface="Verdana" pitchFamily="34" charset="0"/>
            </a:endParaRPr>
          </a:p>
        </p:txBody>
      </p:sp>
      <p:sp>
        <p:nvSpPr>
          <p:cNvPr id="5" name="Rectangle 3"/>
          <p:cNvSpPr>
            <a:spLocks noChangeArrowheads="1"/>
          </p:cNvSpPr>
          <p:nvPr/>
        </p:nvSpPr>
        <p:spPr bwMode="auto">
          <a:xfrm>
            <a:off x="0" y="539750"/>
            <a:ext cx="1905000" cy="1371600"/>
          </a:xfrm>
          <a:prstGeom prst="rect">
            <a:avLst/>
          </a:prstGeom>
          <a:solidFill>
            <a:srgbClr val="EB6E1E"/>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algn="ctr" eaLnBrk="0" fontAlgn="base" hangingPunct="0">
              <a:spcBef>
                <a:spcPct val="0"/>
              </a:spcBef>
              <a:spcAft>
                <a:spcPct val="0"/>
              </a:spcAft>
            </a:pPr>
            <a:endParaRPr lang="en-CA">
              <a:solidFill>
                <a:prstClr val="black"/>
              </a:solidFill>
              <a:latin typeface="Verdana" pitchFamily="34" charset="0"/>
            </a:endParaRPr>
          </a:p>
        </p:txBody>
      </p:sp>
      <p:pic>
        <p:nvPicPr>
          <p:cNvPr id="6" name="Picture 4" descr="just b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0" y="1987550"/>
            <a:ext cx="1905000" cy="4876800"/>
          </a:xfrm>
          <a:prstGeom prst="rect">
            <a:avLst/>
          </a:prstGeom>
          <a:solidFill>
            <a:srgbClr val="6FB43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algn="ctr" eaLnBrk="0" fontAlgn="base" hangingPunct="0">
              <a:spcBef>
                <a:spcPct val="0"/>
              </a:spcBef>
              <a:spcAft>
                <a:spcPct val="0"/>
              </a:spcAft>
            </a:pPr>
            <a:endParaRPr lang="en-CA">
              <a:solidFill>
                <a:prstClr val="black"/>
              </a:solidFill>
              <a:latin typeface="Verdana" pitchFamily="34" charset="0"/>
            </a:endParaRPr>
          </a:p>
        </p:txBody>
      </p:sp>
      <p:pic>
        <p:nvPicPr>
          <p:cNvPr id="8" name="Picture 6" descr="screenedblue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75" y="1524000"/>
            <a:ext cx="36036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WHIT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920750"/>
            <a:ext cx="1730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6" name="Rectangle 8"/>
          <p:cNvSpPr>
            <a:spLocks noGrp="1" noChangeArrowheads="1"/>
          </p:cNvSpPr>
          <p:nvPr>
            <p:ph type="ctrTitle"/>
          </p:nvPr>
        </p:nvSpPr>
        <p:spPr>
          <a:xfrm>
            <a:off x="2819400" y="1143000"/>
            <a:ext cx="5638800" cy="2286000"/>
          </a:xfrm>
        </p:spPr>
        <p:txBody>
          <a:bodyPr/>
          <a:lstStyle>
            <a:lvl1pPr>
              <a:defRPr/>
            </a:lvl1pPr>
          </a:lstStyle>
          <a:p>
            <a:r>
              <a:rPr lang="en-US"/>
              <a:t>Click to edit Master title style</a:t>
            </a:r>
          </a:p>
        </p:txBody>
      </p:sp>
      <p:sp>
        <p:nvSpPr>
          <p:cNvPr id="237577" name="Rectangle 9"/>
          <p:cNvSpPr>
            <a:spLocks noGrp="1" noChangeArrowheads="1"/>
          </p:cNvSpPr>
          <p:nvPr>
            <p:ph type="subTitle" idx="1"/>
          </p:nvPr>
        </p:nvSpPr>
        <p:spPr>
          <a:xfrm>
            <a:off x="2819400" y="3657600"/>
            <a:ext cx="4953000" cy="1981200"/>
          </a:xfrm>
        </p:spPr>
        <p:txBody>
          <a:bodyPr lIns="0" tIns="0" rIns="0" bIns="0"/>
          <a:lstStyle>
            <a:lvl1pPr marL="0" indent="0">
              <a:buFont typeface="Times" pitchFamily="124" charset="0"/>
              <a:buNone/>
              <a:defRPr/>
            </a:lvl1pPr>
          </a:lstStyle>
          <a:p>
            <a:r>
              <a:rPr lang="en-US"/>
              <a:t>Click to edit Master subtitle style</a:t>
            </a:r>
          </a:p>
        </p:txBody>
      </p:sp>
      <p:sp>
        <p:nvSpPr>
          <p:cNvPr id="10" name="Rectangle 10"/>
          <p:cNvSpPr>
            <a:spLocks noGrp="1" noChangeArrowheads="1"/>
          </p:cNvSpPr>
          <p:nvPr>
            <p:ph type="dt" sz="half" idx="10"/>
          </p:nvPr>
        </p:nvSpPr>
        <p:spPr>
          <a:xfrm>
            <a:off x="685800" y="6248400"/>
            <a:ext cx="1905000" cy="457200"/>
          </a:xfrm>
          <a:prstGeom prst="rect">
            <a:avLst/>
          </a:prstGeom>
        </p:spPr>
        <p:txBody>
          <a:bodyPr lIns="91440" tIns="45720" rIns="91440" bIns="45720"/>
          <a:lstStyle>
            <a:lvl1pPr>
              <a:defRPr>
                <a:solidFill>
                  <a:schemeClr val="bg1"/>
                </a:solidFill>
              </a:defRPr>
            </a:lvl1pPr>
          </a:lstStyle>
          <a:p>
            <a:pPr>
              <a:defRPr/>
            </a:pPr>
            <a:endParaRPr lang="en-US">
              <a:solidFill>
                <a:prstClr val="white"/>
              </a:solidFill>
            </a:endParaRPr>
          </a:p>
        </p:txBody>
      </p:sp>
      <p:sp>
        <p:nvSpPr>
          <p:cNvPr id="11" name="Rectangle 11"/>
          <p:cNvSpPr>
            <a:spLocks noGrp="1" noChangeArrowheads="1"/>
          </p:cNvSpPr>
          <p:nvPr>
            <p:ph type="ftr" sz="quarter" idx="11"/>
          </p:nvPr>
        </p:nvSpPr>
        <p:spPr>
          <a:xfrm>
            <a:off x="3124200" y="6248400"/>
            <a:ext cx="2895600" cy="457200"/>
          </a:xfrm>
          <a:prstGeom prst="rect">
            <a:avLst/>
          </a:prstGeom>
        </p:spPr>
        <p:txBody>
          <a:bodyPr lIns="91440" tIns="45720" rIns="91440" bIns="45720"/>
          <a:lstStyle>
            <a:lvl1pPr>
              <a:defRPr>
                <a:solidFill>
                  <a:schemeClr val="bg1"/>
                </a:solidFill>
              </a:defRPr>
            </a:lvl1pPr>
          </a:lstStyle>
          <a:p>
            <a:pPr>
              <a:defRPr/>
            </a:pPr>
            <a:endParaRPr lang="en-US">
              <a:solidFill>
                <a:prstClr val="white"/>
              </a:solidFill>
            </a:endParaRPr>
          </a:p>
        </p:txBody>
      </p:sp>
      <p:sp>
        <p:nvSpPr>
          <p:cNvPr id="12" name="Rectangle 12"/>
          <p:cNvSpPr>
            <a:spLocks noGrp="1" noChangeArrowheads="1"/>
          </p:cNvSpPr>
          <p:nvPr>
            <p:ph type="sldNum" sz="quarter" idx="12"/>
          </p:nvPr>
        </p:nvSpPr>
        <p:spPr>
          <a:xfrm>
            <a:off x="6553200" y="6248400"/>
            <a:ext cx="1905000" cy="457200"/>
          </a:xfrm>
        </p:spPr>
        <p:txBody>
          <a:bodyPr lIns="91440" tIns="45720" rIns="91440" bIns="45720"/>
          <a:lstStyle>
            <a:lvl1pPr>
              <a:defRPr>
                <a:solidFill>
                  <a:schemeClr val="bg1"/>
                </a:solidFill>
              </a:defRPr>
            </a:lvl1pPr>
          </a:lstStyle>
          <a:p>
            <a:pPr>
              <a:defRPr/>
            </a:pPr>
            <a:fld id="{29F5464B-C821-4E16-885E-AC1CDE3CAD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20483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4B0E1-0738-4DF1-8CF5-31806E9D20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7086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457200"/>
            <a:ext cx="2000250" cy="5715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990600" y="457200"/>
            <a:ext cx="58483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D8EBAB-7A7C-49D9-BB84-CE6904117F5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956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75438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990600" y="2057400"/>
            <a:ext cx="7620000" cy="4114800"/>
          </a:xfrm>
        </p:spPr>
        <p:txBody>
          <a:bodyPr/>
          <a:lstStyle/>
          <a:p>
            <a:pPr lvl="0"/>
            <a:endParaRPr lang="en-CA" noProof="0" smtClean="0"/>
          </a:p>
        </p:txBody>
      </p:sp>
      <p:sp>
        <p:nvSpPr>
          <p:cNvPr id="4" name="Rectangle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FB0DDE-2102-4878-918B-133CF24F502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48202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75438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990600" y="20574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876800" y="20574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6" name="Footer Placeholder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A5E12C-B8B1-49B7-B3DC-9A2E8AAB2C9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02029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C920ED-A8CC-4828-90A1-1C9CDC84723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8537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B7AB6C-727C-4BCB-9503-2F1DD744EFB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8050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990600" y="20574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876800" y="20574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6" name="Footer Placeholder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46D793-2B90-40AC-8F87-9A1E8F00C08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9449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4C225B-2477-4D27-B60B-92690A8F12F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282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BEFBFB-CAB2-4025-9720-6C347716F4F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48981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B9B008-9BFA-49AE-93C3-215B0D78614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0366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6" name="Footer Placeholder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482FB0-AF1B-4ADD-979A-553C539CD8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0082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52400" y="6248400"/>
            <a:ext cx="1600200" cy="304800"/>
          </a:xfrm>
          <a:prstGeom prst="rect">
            <a:avLst/>
          </a:prstGeom>
          <a:ln/>
        </p:spPr>
        <p:txBody>
          <a:bodyPr/>
          <a:lstStyle>
            <a:lvl1pPr>
              <a:defRPr/>
            </a:lvl1pPr>
          </a:lstStyle>
          <a:p>
            <a:pPr>
              <a:defRPr/>
            </a:pPr>
            <a:endParaRPr lang="en-US">
              <a:solidFill>
                <a:prstClr val="black"/>
              </a:solidFill>
            </a:endParaRPr>
          </a:p>
        </p:txBody>
      </p:sp>
      <p:sp>
        <p:nvSpPr>
          <p:cNvPr id="6" name="Footer Placeholder 5"/>
          <p:cNvSpPr>
            <a:spLocks noGrp="1" noChangeArrowheads="1"/>
          </p:cNvSpPr>
          <p:nvPr>
            <p:ph type="ftr" sz="quarter" idx="11"/>
          </p:nvPr>
        </p:nvSpPr>
        <p:spPr>
          <a:xfrm>
            <a:off x="2362200" y="6248400"/>
            <a:ext cx="2895600" cy="304800"/>
          </a:xfrm>
          <a:prstGeom prst="rect">
            <a:avLst/>
          </a:prstGeom>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5DD972-B5E2-46CD-B84F-81953E72AFE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049029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36550" name="Rectangle 6"/>
          <p:cNvSpPr>
            <a:spLocks noGrp="1" noChangeArrowheads="1"/>
          </p:cNvSpPr>
          <p:nvPr>
            <p:ph type="sldNum" sz="quarter" idx="4"/>
          </p:nvPr>
        </p:nvSpPr>
        <p:spPr bwMode="auto">
          <a:xfrm>
            <a:off x="6553200" y="6508576"/>
            <a:ext cx="2438400" cy="30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1400">
                <a:latin typeface="Arial" charset="0"/>
              </a:defRPr>
            </a:lvl1pPr>
          </a:lstStyle>
          <a:p>
            <a:pPr eaLnBrk="0" fontAlgn="base" hangingPunct="0">
              <a:spcBef>
                <a:spcPct val="0"/>
              </a:spcBef>
              <a:spcAft>
                <a:spcPct val="0"/>
              </a:spcAft>
              <a:defRPr/>
            </a:pPr>
            <a:fld id="{19ED9318-0D70-4459-8219-6F674C9C749A}" type="slidenum">
              <a:rPr lang="en-US">
                <a:solidFill>
                  <a:prstClr val="black"/>
                </a:solidFill>
              </a:rPr>
              <a:pPr eaLnBrk="0" fontAlgn="base" hangingPunct="0">
                <a:spcBef>
                  <a:spcPct val="0"/>
                </a:spcBef>
                <a:spcAft>
                  <a:spcPct val="0"/>
                </a:spcAft>
                <a:defRPr/>
              </a:pPr>
              <a:t>‹#›</a:t>
            </a:fld>
            <a:endParaRPr lang="en-US">
              <a:solidFill>
                <a:prstClr val="black"/>
              </a:solidFill>
            </a:endParaRPr>
          </a:p>
        </p:txBody>
      </p:sp>
      <p:sp>
        <p:nvSpPr>
          <p:cNvPr id="1031" name="Rectangle 9"/>
          <p:cNvSpPr>
            <a:spLocks noGrp="1" noChangeArrowheads="1"/>
          </p:cNvSpPr>
          <p:nvPr>
            <p:ph type="title"/>
          </p:nvPr>
        </p:nvSpPr>
        <p:spPr bwMode="auto">
          <a:xfrm>
            <a:off x="1447800" y="4572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32" name="Rectangle 3"/>
          <p:cNvSpPr>
            <a:spLocks noGrp="1" noChangeArrowheads="1"/>
          </p:cNvSpPr>
          <p:nvPr>
            <p:ph type="body" idx="1"/>
          </p:nvPr>
        </p:nvSpPr>
        <p:spPr bwMode="auto">
          <a:xfrm>
            <a:off x="990600" y="20574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524566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rtl="0" eaLnBrk="0" fontAlgn="base" hangingPunct="0">
        <a:spcBef>
          <a:spcPct val="0"/>
        </a:spcBef>
        <a:spcAft>
          <a:spcPct val="0"/>
        </a:spcAft>
        <a:defRPr sz="4000" b="1">
          <a:solidFill>
            <a:schemeClr val="bg1"/>
          </a:solidFill>
          <a:latin typeface="+mj-lt"/>
          <a:ea typeface="+mj-ea"/>
          <a:cs typeface="ヒラギノ角ゴ Pro W3" charset="-128"/>
        </a:defRPr>
      </a:lvl1pPr>
      <a:lvl2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2pPr>
      <a:lvl3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3pPr>
      <a:lvl4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4pPr>
      <a:lvl5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5pPr>
      <a:lvl6pPr marL="457200" algn="l" rtl="0" fontAlgn="base">
        <a:spcBef>
          <a:spcPct val="0"/>
        </a:spcBef>
        <a:spcAft>
          <a:spcPct val="0"/>
        </a:spcAft>
        <a:defRPr sz="4000" b="1">
          <a:solidFill>
            <a:schemeClr val="bg1"/>
          </a:solidFill>
          <a:latin typeface="Arial" charset="0"/>
          <a:ea typeface="ヒラギノ角ゴ Pro W3" pitchFamily="124" charset="-128"/>
        </a:defRPr>
      </a:lvl6pPr>
      <a:lvl7pPr marL="914400" algn="l" rtl="0" fontAlgn="base">
        <a:spcBef>
          <a:spcPct val="0"/>
        </a:spcBef>
        <a:spcAft>
          <a:spcPct val="0"/>
        </a:spcAft>
        <a:defRPr sz="4000" b="1">
          <a:solidFill>
            <a:schemeClr val="bg1"/>
          </a:solidFill>
          <a:latin typeface="Arial" charset="0"/>
          <a:ea typeface="ヒラギノ角ゴ Pro W3" pitchFamily="124" charset="-128"/>
        </a:defRPr>
      </a:lvl7pPr>
      <a:lvl8pPr marL="1371600" algn="l" rtl="0" fontAlgn="base">
        <a:spcBef>
          <a:spcPct val="0"/>
        </a:spcBef>
        <a:spcAft>
          <a:spcPct val="0"/>
        </a:spcAft>
        <a:defRPr sz="4000" b="1">
          <a:solidFill>
            <a:schemeClr val="bg1"/>
          </a:solidFill>
          <a:latin typeface="Arial" charset="0"/>
          <a:ea typeface="ヒラギノ角ゴ Pro W3" pitchFamily="124" charset="-128"/>
        </a:defRPr>
      </a:lvl8pPr>
      <a:lvl9pPr marL="1828800" algn="l" rtl="0" fontAlgn="base">
        <a:spcBef>
          <a:spcPct val="0"/>
        </a:spcBef>
        <a:spcAft>
          <a:spcPct val="0"/>
        </a:spcAft>
        <a:defRPr sz="4000" b="1">
          <a:solidFill>
            <a:schemeClr val="bg1"/>
          </a:solidFill>
          <a:latin typeface="Arial" charset="0"/>
          <a:ea typeface="ヒラギノ角ゴ Pro W3" pitchFamily="124" charset="-128"/>
        </a:defRPr>
      </a:lvl9pPr>
    </p:titleStyle>
    <p:bodyStyle>
      <a:lvl1pPr marL="342900" indent="-342900" algn="l" rtl="0" eaLnBrk="0" fontAlgn="base" hangingPunct="0">
        <a:spcBef>
          <a:spcPct val="20000"/>
        </a:spcBef>
        <a:spcAft>
          <a:spcPct val="0"/>
        </a:spcAft>
        <a:buClr>
          <a:schemeClr val="bg1"/>
        </a:buClr>
        <a:buFont typeface="Times" charset="0"/>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9.jpeg"/><Relationship Id="rId5" Type="http://schemas.openxmlformats.org/officeDocument/2006/relationships/image" Target="../media/image20.wm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21.wm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jp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7.jpg"/></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hyperlink" Target="http://www.youtube.com/watch?v=N_3DRPFRwus&amp;feature=youtu.be" TargetMode="External"/><Relationship Id="rId5" Type="http://schemas.openxmlformats.org/officeDocument/2006/relationships/image" Target="../media/image27.jpe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28.tiff"/><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3.tiff"/><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0" y="835429"/>
            <a:ext cx="9144000" cy="1426495"/>
          </a:xfrm>
        </p:spPr>
        <p:txBody>
          <a:bodyPr/>
          <a:lstStyle/>
          <a:p>
            <a:pPr algn="ctr" eaLnBrk="1" hangingPunct="1"/>
            <a:r>
              <a:rPr lang="en-US" sz="6600" b="0" dirty="0" smtClean="0">
                <a:latin typeface="MadCaps"/>
                <a:cs typeface="MadCaps"/>
              </a:rPr>
              <a:t>Mentoring Makes Sense</a:t>
            </a:r>
          </a:p>
        </p:txBody>
      </p:sp>
      <p:sp>
        <p:nvSpPr>
          <p:cNvPr id="6" name="TextBox 5"/>
          <p:cNvSpPr txBox="1"/>
          <p:nvPr/>
        </p:nvSpPr>
        <p:spPr>
          <a:xfrm>
            <a:off x="467544" y="1938839"/>
            <a:ext cx="5102696" cy="914097"/>
          </a:xfrm>
          <a:prstGeom prst="rect">
            <a:avLst/>
          </a:prstGeom>
          <a:noFill/>
        </p:spPr>
        <p:txBody>
          <a:bodyPr wrap="square" rtlCol="0">
            <a:spAutoFit/>
          </a:bodyPr>
          <a:lstStyle/>
          <a:p>
            <a:r>
              <a:rPr lang="en-CA" sz="2400" dirty="0" smtClean="0">
                <a:solidFill>
                  <a:schemeClr val="bg1"/>
                </a:solidFill>
                <a:latin typeface="Arial" pitchFamily="34" charset="0"/>
                <a:cs typeface="Arial" pitchFamily="34" charset="0"/>
              </a:rPr>
              <a:t>You don’t have to be superhuman to be a mentor, but you can feel like it. </a:t>
            </a:r>
            <a:endParaRPr lang="en-CA" sz="2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52490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291" name="Title 1"/>
          <p:cNvSpPr>
            <a:spLocks noGrp="1"/>
          </p:cNvSpPr>
          <p:nvPr>
            <p:ph type="title"/>
          </p:nvPr>
        </p:nvSpPr>
        <p:spPr>
          <a:xfrm>
            <a:off x="-180528" y="404664"/>
            <a:ext cx="9144000" cy="858753"/>
          </a:xfrm>
        </p:spPr>
        <p:txBody>
          <a:bodyPr anchor="ctr"/>
          <a:lstStyle/>
          <a:p>
            <a:pPr algn="ctr"/>
            <a:r>
              <a:rPr lang="en-US" sz="5400" dirty="0" smtClean="0">
                <a:latin typeface="MadCaps"/>
                <a:cs typeface="MadCaps"/>
              </a:rPr>
              <a:t> 	Communication</a:t>
            </a:r>
          </a:p>
        </p:txBody>
      </p:sp>
      <p:sp>
        <p:nvSpPr>
          <p:cNvPr id="12292"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fld id="{D9202CAF-97EF-442E-A805-16A8C6C4839B}" type="slidenum">
              <a:rPr lang="en-US" b="1" smtClean="0">
                <a:solidFill>
                  <a:prstClr val="black"/>
                </a:solidFill>
                <a:latin typeface="MadCaps"/>
                <a:cs typeface="MadCaps"/>
              </a:rPr>
              <a:pPr/>
              <a:t>10</a:t>
            </a:fld>
            <a:endParaRPr lang="en-US" b="1" smtClean="0">
              <a:solidFill>
                <a:prstClr val="black"/>
              </a:solidFill>
              <a:latin typeface="MadCaps"/>
              <a:cs typeface="MadCaps"/>
            </a:endParaRPr>
          </a:p>
        </p:txBody>
      </p:sp>
      <p:sp>
        <p:nvSpPr>
          <p:cNvPr id="3" name="Rectangle 2"/>
          <p:cNvSpPr/>
          <p:nvPr/>
        </p:nvSpPr>
        <p:spPr>
          <a:xfrm>
            <a:off x="899592" y="2276872"/>
            <a:ext cx="7488832" cy="3631763"/>
          </a:xfrm>
          <a:prstGeom prst="rect">
            <a:avLst/>
          </a:prstGeom>
        </p:spPr>
        <p:txBody>
          <a:bodyPr wrap="square">
            <a:spAutoFit/>
          </a:bodyPr>
          <a:lstStyle/>
          <a:p>
            <a:pPr>
              <a:buNone/>
            </a:pPr>
            <a:r>
              <a:rPr lang="en-US" sz="2800" b="1" dirty="0" smtClean="0">
                <a:solidFill>
                  <a:srgbClr val="D30000"/>
                </a:solidFill>
                <a:latin typeface="Chalkduster"/>
                <a:cs typeface="Chalkduster"/>
              </a:rPr>
              <a:t>Activity: What Am I Really Saying?</a:t>
            </a:r>
          </a:p>
          <a:p>
            <a:pPr algn="ctr">
              <a:buNone/>
            </a:pPr>
            <a:r>
              <a:rPr lang="en-US" sz="2400" i="1" baseline="-25000" dirty="0" smtClean="0"/>
              <a:t>										</a:t>
            </a:r>
            <a:r>
              <a:rPr lang="en-US" sz="2400" i="1" dirty="0"/>
              <a:t> </a:t>
            </a:r>
            <a:r>
              <a:rPr lang="en-US" sz="2400" i="1" dirty="0" smtClean="0"/>
              <a:t> </a:t>
            </a:r>
            <a:r>
              <a:rPr lang="en-US" sz="2400" i="1" baseline="-25000" dirty="0" smtClean="0"/>
              <a:t>Adapted from Heart-to-Heart</a:t>
            </a:r>
            <a:r>
              <a:rPr lang="en-US" sz="2400" i="1" baseline="-25000" dirty="0" smtClean="0">
                <a:latin typeface="Calibri"/>
                <a:cs typeface="Calibri"/>
              </a:rPr>
              <a:t>¹</a:t>
            </a:r>
            <a:endParaRPr lang="en-US" sz="2400" i="1" baseline="-25000" dirty="0" smtClean="0"/>
          </a:p>
          <a:p>
            <a:pPr algn="r">
              <a:buNone/>
            </a:pPr>
            <a:endParaRPr lang="en-US" i="1" dirty="0" smtClean="0"/>
          </a:p>
          <a:p>
            <a:pPr marL="342900" indent="-342900">
              <a:buFont typeface="Arial"/>
              <a:buChar char="•"/>
            </a:pPr>
            <a:r>
              <a:rPr lang="en-US" sz="2400" dirty="0" smtClean="0"/>
              <a:t>break into groups of 4</a:t>
            </a:r>
          </a:p>
          <a:p>
            <a:pPr marL="342900" indent="-342900">
              <a:buFont typeface="Arial"/>
              <a:buChar char="•"/>
            </a:pPr>
            <a:r>
              <a:rPr lang="en-US" sz="2400" dirty="0" smtClean="0"/>
              <a:t>choose 1 member of your group to be the </a:t>
            </a:r>
            <a:r>
              <a:rPr lang="en-US" sz="2400" i="1" dirty="0" smtClean="0"/>
              <a:t>Actor </a:t>
            </a:r>
          </a:p>
          <a:p>
            <a:pPr marL="342900" indent="-342900">
              <a:buFont typeface="Arial"/>
              <a:buChar char="•"/>
            </a:pPr>
            <a:r>
              <a:rPr lang="en-US" sz="2400" dirty="0" smtClean="0"/>
              <a:t>each </a:t>
            </a:r>
            <a:r>
              <a:rPr lang="en-US" sz="2400" i="1" dirty="0" smtClean="0"/>
              <a:t>Actor</a:t>
            </a:r>
            <a:r>
              <a:rPr lang="en-US" sz="2400" dirty="0" smtClean="0"/>
              <a:t> will be given a scenario that they are </a:t>
            </a:r>
            <a:r>
              <a:rPr lang="en-US" sz="2400" u="sng" dirty="0" smtClean="0">
                <a:solidFill>
                  <a:srgbClr val="C00000"/>
                </a:solidFill>
              </a:rPr>
              <a:t>not</a:t>
            </a:r>
            <a:r>
              <a:rPr lang="en-US" sz="2400" dirty="0" smtClean="0"/>
              <a:t> to show to their group</a:t>
            </a:r>
          </a:p>
          <a:p>
            <a:pPr marL="342900" indent="-342900">
              <a:buFont typeface="Arial"/>
              <a:buChar char="•"/>
            </a:pPr>
            <a:r>
              <a:rPr lang="en-US" sz="2400" dirty="0" smtClean="0"/>
              <a:t>the </a:t>
            </a:r>
            <a:r>
              <a:rPr lang="en-US" sz="2400" i="1" dirty="0" smtClean="0"/>
              <a:t>Actor</a:t>
            </a:r>
            <a:r>
              <a:rPr lang="en-US" sz="2400" dirty="0" smtClean="0"/>
              <a:t> will then act out the scenario to their group</a:t>
            </a:r>
          </a:p>
        </p:txBody>
      </p:sp>
      <p:sp>
        <p:nvSpPr>
          <p:cNvPr id="9" name="TextBox 8"/>
          <p:cNvSpPr txBox="1"/>
          <p:nvPr/>
        </p:nvSpPr>
        <p:spPr>
          <a:xfrm>
            <a:off x="3008942" y="6011996"/>
            <a:ext cx="6171570" cy="338554"/>
          </a:xfrm>
          <a:prstGeom prst="rect">
            <a:avLst/>
          </a:prstGeom>
          <a:noFill/>
        </p:spPr>
        <p:txBody>
          <a:bodyPr wrap="square" rtlCol="0">
            <a:spAutoFit/>
          </a:bodyPr>
          <a:lstStyle/>
          <a:p>
            <a:r>
              <a:rPr lang="en-CA" sz="1600" dirty="0" smtClean="0">
                <a:solidFill>
                  <a:srgbClr val="958671"/>
                </a:solidFill>
                <a:latin typeface="+mn-lt"/>
                <a:cs typeface="Calibri"/>
              </a:rPr>
              <a:t>¹</a:t>
            </a:r>
            <a:r>
              <a:rPr lang="en-CA" sz="1600" dirty="0" smtClean="0">
                <a:solidFill>
                  <a:srgbClr val="958671"/>
                </a:solidFill>
                <a:latin typeface="+mn-lt"/>
              </a:rPr>
              <a:t>Limoges, J. &amp; </a:t>
            </a:r>
            <a:r>
              <a:rPr lang="en-CA" sz="1600" dirty="0" err="1" smtClean="0">
                <a:solidFill>
                  <a:srgbClr val="958671"/>
                </a:solidFill>
                <a:latin typeface="+mn-lt"/>
              </a:rPr>
              <a:t>Vonde</a:t>
            </a:r>
            <a:r>
              <a:rPr lang="en-CA" sz="1600" dirty="0" smtClean="0">
                <a:solidFill>
                  <a:srgbClr val="958671"/>
                </a:solidFill>
                <a:latin typeface="+mn-lt"/>
              </a:rPr>
              <a:t>, D. (2009). Training Manual Heart-to-Heart.</a:t>
            </a:r>
            <a:endParaRPr lang="en-CA" sz="1600" dirty="0">
              <a:solidFill>
                <a:srgbClr val="958671"/>
              </a:solidFill>
              <a:latin typeface="+mn-lt"/>
            </a:endParaRPr>
          </a:p>
        </p:txBody>
      </p:sp>
    </p:spTree>
    <p:extLst>
      <p:ext uri="{BB962C8B-B14F-4D97-AF65-F5344CB8AC3E}">
        <p14:creationId xmlns:p14="http://schemas.microsoft.com/office/powerpoint/2010/main" val="8930274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11</a:t>
            </a:r>
            <a:endParaRPr lang="en-US" b="1" dirty="0" smtClean="0">
              <a:solidFill>
                <a:prstClr val="black"/>
              </a:solidFill>
              <a:latin typeface="MadCaps"/>
              <a:cs typeface="MadCaps"/>
            </a:endParaRPr>
          </a:p>
        </p:txBody>
      </p:sp>
      <p:sp>
        <p:nvSpPr>
          <p:cNvPr id="3" name="Rectangle 2"/>
          <p:cNvSpPr/>
          <p:nvPr/>
        </p:nvSpPr>
        <p:spPr>
          <a:xfrm>
            <a:off x="1043608" y="1988840"/>
            <a:ext cx="7848872" cy="3939541"/>
          </a:xfrm>
          <a:prstGeom prst="rect">
            <a:avLst/>
          </a:prstGeom>
        </p:spPr>
        <p:txBody>
          <a:bodyPr wrap="square">
            <a:spAutoFit/>
          </a:bodyPr>
          <a:lstStyle/>
          <a:p>
            <a:pPr>
              <a:buNone/>
            </a:pPr>
            <a:r>
              <a:rPr lang="en-US" sz="2800" b="1" dirty="0" smtClean="0">
                <a:solidFill>
                  <a:schemeClr val="accent1">
                    <a:lumMod val="75000"/>
                  </a:schemeClr>
                </a:solidFill>
                <a:latin typeface="Chalkduster"/>
                <a:cs typeface="Chalkduster"/>
              </a:rPr>
              <a:t>Activity: What Am I Really Saying?</a:t>
            </a:r>
          </a:p>
          <a:p>
            <a:pPr>
              <a:buNone/>
            </a:pPr>
            <a:r>
              <a:rPr lang="en-US" sz="2400" i="1" baseline="-25000" dirty="0" smtClean="0"/>
              <a:t>				</a:t>
            </a:r>
            <a:r>
              <a:rPr lang="en-US" sz="2400" i="1" dirty="0" smtClean="0"/>
              <a:t>      </a:t>
            </a:r>
            <a:r>
              <a:rPr lang="en-US" sz="2400" i="1" baseline="-25000" dirty="0" smtClean="0"/>
              <a:t>Adapted </a:t>
            </a:r>
            <a:r>
              <a:rPr lang="en-US" sz="2400" i="1" baseline="-25000" dirty="0"/>
              <a:t>from Heart-to-Heart</a:t>
            </a:r>
            <a:r>
              <a:rPr lang="en-US" sz="2400" i="1" baseline="-25000" dirty="0">
                <a:latin typeface="Calibri"/>
                <a:cs typeface="Calibri"/>
              </a:rPr>
              <a:t>¹</a:t>
            </a:r>
            <a:endParaRPr lang="en-US" sz="2400" i="1" baseline="-25000" dirty="0"/>
          </a:p>
          <a:p>
            <a:pPr>
              <a:buNone/>
            </a:pPr>
            <a:endParaRPr lang="en-US" sz="1100" dirty="0" smtClean="0"/>
          </a:p>
          <a:p>
            <a:pPr>
              <a:buNone/>
            </a:pPr>
            <a:r>
              <a:rPr lang="en-US" sz="2300" b="1" dirty="0" smtClean="0">
                <a:solidFill>
                  <a:srgbClr val="D30000"/>
                </a:solidFill>
              </a:rPr>
              <a:t>Communication is</a:t>
            </a:r>
          </a:p>
          <a:p>
            <a:pPr marL="711200" lvl="1" indent="-355600">
              <a:buFont typeface="Wingdings" pitchFamily="2" charset="2"/>
              <a:buChar char="ü"/>
            </a:pPr>
            <a:r>
              <a:rPr lang="en-US" sz="2000" dirty="0" smtClean="0">
                <a:solidFill>
                  <a:srgbClr val="000000"/>
                </a:solidFill>
              </a:rPr>
              <a:t> 7% words/what you say</a:t>
            </a:r>
          </a:p>
          <a:p>
            <a:pPr marL="711200" lvl="1" indent="-355600">
              <a:buFont typeface="Wingdings" pitchFamily="2" charset="2"/>
              <a:buChar char="ü"/>
            </a:pPr>
            <a:r>
              <a:rPr lang="en-US" sz="2000" dirty="0" smtClean="0">
                <a:solidFill>
                  <a:srgbClr val="000000"/>
                </a:solidFill>
              </a:rPr>
              <a:t> 38% how you use your voice (tone)</a:t>
            </a:r>
          </a:p>
          <a:p>
            <a:pPr marL="711200" lvl="1" indent="-355600">
              <a:buFont typeface="Wingdings" pitchFamily="2" charset="2"/>
              <a:buChar char="ü"/>
            </a:pPr>
            <a:r>
              <a:rPr lang="en-US" sz="2000" dirty="0" smtClean="0">
                <a:solidFill>
                  <a:srgbClr val="000000"/>
                </a:solidFill>
              </a:rPr>
              <a:t> 55% non-verbal (facial, body language, posture…)</a:t>
            </a:r>
          </a:p>
          <a:p>
            <a:pPr lvl="1">
              <a:buFont typeface="Wingdings" pitchFamily="2" charset="2"/>
              <a:buChar char="ü"/>
            </a:pPr>
            <a:endParaRPr lang="en-US" sz="2300" dirty="0" smtClean="0">
              <a:solidFill>
                <a:schemeClr val="accent5"/>
              </a:solidFill>
            </a:endParaRPr>
          </a:p>
          <a:p>
            <a:pPr>
              <a:buNone/>
            </a:pPr>
            <a:r>
              <a:rPr lang="en-US" sz="2300" b="1" dirty="0" smtClean="0">
                <a:solidFill>
                  <a:srgbClr val="D30000"/>
                </a:solidFill>
              </a:rPr>
              <a:t>What does this activity teach you about</a:t>
            </a:r>
            <a:endParaRPr lang="en-US" sz="2300" b="1" dirty="0">
              <a:solidFill>
                <a:srgbClr val="D30000"/>
              </a:solidFill>
            </a:endParaRPr>
          </a:p>
          <a:p>
            <a:pPr marL="711200" indent="-355600">
              <a:buFont typeface="+mj-lt"/>
              <a:buAutoNum type="arabicPeriod"/>
            </a:pPr>
            <a:r>
              <a:rPr lang="en-US" sz="2000" dirty="0" smtClean="0"/>
              <a:t>Your Mentee?</a:t>
            </a:r>
          </a:p>
          <a:p>
            <a:pPr marL="711200" indent="-355600">
              <a:buFont typeface="+mj-lt"/>
              <a:buAutoNum type="arabicPeriod"/>
            </a:pPr>
            <a:r>
              <a:rPr lang="en-US" sz="2000" dirty="0" smtClean="0"/>
              <a:t>Your Role as a Mentor?</a:t>
            </a:r>
          </a:p>
          <a:p>
            <a:pPr lvl="2">
              <a:buAutoNum type="arabicPeriod"/>
            </a:pPr>
            <a:endParaRPr lang="en-US" dirty="0" smtClean="0"/>
          </a:p>
        </p:txBody>
      </p:sp>
      <p:sp>
        <p:nvSpPr>
          <p:cNvPr id="8" name="TextBox 7"/>
          <p:cNvSpPr txBox="1"/>
          <p:nvPr/>
        </p:nvSpPr>
        <p:spPr>
          <a:xfrm>
            <a:off x="2987824" y="6021288"/>
            <a:ext cx="6171570" cy="330091"/>
          </a:xfrm>
          <a:prstGeom prst="rect">
            <a:avLst/>
          </a:prstGeom>
          <a:noFill/>
        </p:spPr>
        <p:txBody>
          <a:bodyPr wrap="square" rtlCol="0">
            <a:spAutoFit/>
          </a:bodyPr>
          <a:lstStyle/>
          <a:p>
            <a:r>
              <a:rPr lang="en-CA" sz="1600" dirty="0">
                <a:solidFill>
                  <a:srgbClr val="958671"/>
                </a:solidFill>
                <a:cs typeface="Calibri"/>
              </a:rPr>
              <a:t>¹</a:t>
            </a:r>
            <a:r>
              <a:rPr lang="en-CA" sz="1600" dirty="0">
                <a:solidFill>
                  <a:srgbClr val="958671"/>
                </a:solidFill>
              </a:rPr>
              <a:t>Limoges, J. &amp; </a:t>
            </a:r>
            <a:r>
              <a:rPr lang="en-CA" sz="1600" dirty="0" err="1">
                <a:solidFill>
                  <a:srgbClr val="958671"/>
                </a:solidFill>
              </a:rPr>
              <a:t>Vonde</a:t>
            </a:r>
            <a:r>
              <a:rPr lang="en-CA" sz="1600" dirty="0">
                <a:solidFill>
                  <a:srgbClr val="958671"/>
                </a:solidFill>
              </a:rPr>
              <a:t>, D. (2009). Training Manual Heart-to-Heart.</a:t>
            </a:r>
          </a:p>
          <a:p>
            <a:endParaRPr lang="en-CA" sz="1600" dirty="0"/>
          </a:p>
        </p:txBody>
      </p:sp>
      <p:sp>
        <p:nvSpPr>
          <p:cNvPr id="9" name="Title 1"/>
          <p:cNvSpPr>
            <a:spLocks noGrp="1"/>
          </p:cNvSpPr>
          <p:nvPr>
            <p:ph type="title"/>
          </p:nvPr>
        </p:nvSpPr>
        <p:spPr>
          <a:xfrm>
            <a:off x="827584" y="404664"/>
            <a:ext cx="9144000" cy="858753"/>
          </a:xfrm>
        </p:spPr>
        <p:txBody>
          <a:bodyPr anchor="ctr"/>
          <a:lstStyle/>
          <a:p>
            <a:r>
              <a:rPr lang="en-US" sz="5400" dirty="0" smtClean="0">
                <a:latin typeface="MadCaps"/>
                <a:cs typeface="MadCaps"/>
              </a:rPr>
              <a:t> 	Communication</a:t>
            </a:r>
          </a:p>
        </p:txBody>
      </p:sp>
    </p:spTree>
    <p:extLst>
      <p:ext uri="{BB962C8B-B14F-4D97-AF65-F5344CB8AC3E}">
        <p14:creationId xmlns:p14="http://schemas.microsoft.com/office/powerpoint/2010/main" val="9973076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Rectangle 14"/>
          <p:cNvSpPr>
            <a:spLocks noChangeArrowheads="1"/>
          </p:cNvSpPr>
          <p:nvPr/>
        </p:nvSpPr>
        <p:spPr bwMode="auto">
          <a:xfrm>
            <a:off x="0" y="0"/>
            <a:ext cx="9144000" cy="333375"/>
          </a:xfrm>
          <a:prstGeom prst="rect">
            <a:avLst/>
          </a:prstGeom>
          <a:solidFill>
            <a:srgbClr val="72B842"/>
          </a:solidFill>
          <a:ln w="12700" cap="sq" algn="ctr">
            <a:noFill/>
            <a:round/>
            <a:headEnd type="none" w="sm" len="sm"/>
            <a:tailEnd type="none" w="sm" len="sm"/>
          </a:ln>
        </p:spPr>
        <p:txBody>
          <a:bodyPr wrap="none" lIns="91415" tIns="45708" rIns="91415" bIns="45708" anchor="ctr"/>
          <a:lstStyle/>
          <a:p>
            <a:pPr algn="ctr" eaLnBrk="0" fontAlgn="base" hangingPunct="0">
              <a:spcBef>
                <a:spcPct val="0"/>
              </a:spcBef>
              <a:spcAft>
                <a:spcPct val="0"/>
              </a:spcAft>
              <a:defRPr/>
            </a:pPr>
            <a:endParaRPr lang="en-CA" sz="1600" spc="200" dirty="0">
              <a:solidFill>
                <a:prstClr val="white"/>
              </a:solidFill>
              <a:latin typeface="Calibri" pitchFamily="34" charset="0"/>
            </a:endParaRPr>
          </a:p>
        </p:txBody>
      </p:sp>
      <p:sp>
        <p:nvSpPr>
          <p:cNvPr id="8" name="Title 1"/>
          <p:cNvSpPr txBox="1">
            <a:spLocks/>
          </p:cNvSpPr>
          <p:nvPr/>
        </p:nvSpPr>
        <p:spPr>
          <a:xfrm>
            <a:off x="683568" y="404664"/>
            <a:ext cx="9144000" cy="858753"/>
          </a:xfrm>
          <a:prstGeom prst="rect">
            <a:avLst/>
          </a:prstGeom>
        </p:spPr>
        <p:txBody>
          <a:bodyPr anchor="ctr"/>
          <a:lstStyle>
            <a:lvl1pPr algn="l" rtl="0" eaLnBrk="0" fontAlgn="base" hangingPunct="0">
              <a:spcBef>
                <a:spcPct val="0"/>
              </a:spcBef>
              <a:spcAft>
                <a:spcPct val="0"/>
              </a:spcAft>
              <a:defRPr sz="4000" b="1">
                <a:solidFill>
                  <a:schemeClr val="bg1"/>
                </a:solidFill>
                <a:latin typeface="+mj-lt"/>
                <a:ea typeface="+mj-ea"/>
                <a:cs typeface="ヒラギノ角ゴ Pro W3" charset="-128"/>
              </a:defRPr>
            </a:lvl1pPr>
            <a:lvl2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2pPr>
            <a:lvl3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3pPr>
            <a:lvl4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4pPr>
            <a:lvl5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5pPr>
            <a:lvl6pPr marL="457200" algn="l" rtl="0" fontAlgn="base">
              <a:spcBef>
                <a:spcPct val="0"/>
              </a:spcBef>
              <a:spcAft>
                <a:spcPct val="0"/>
              </a:spcAft>
              <a:defRPr sz="4000" b="1">
                <a:solidFill>
                  <a:schemeClr val="bg1"/>
                </a:solidFill>
                <a:latin typeface="Arial" charset="0"/>
                <a:ea typeface="ヒラギノ角ゴ Pro W3" pitchFamily="124" charset="-128"/>
              </a:defRPr>
            </a:lvl6pPr>
            <a:lvl7pPr marL="914400" algn="l" rtl="0" fontAlgn="base">
              <a:spcBef>
                <a:spcPct val="0"/>
              </a:spcBef>
              <a:spcAft>
                <a:spcPct val="0"/>
              </a:spcAft>
              <a:defRPr sz="4000" b="1">
                <a:solidFill>
                  <a:schemeClr val="bg1"/>
                </a:solidFill>
                <a:latin typeface="Arial" charset="0"/>
                <a:ea typeface="ヒラギノ角ゴ Pro W3" pitchFamily="124" charset="-128"/>
              </a:defRPr>
            </a:lvl7pPr>
            <a:lvl8pPr marL="1371600" algn="l" rtl="0" fontAlgn="base">
              <a:spcBef>
                <a:spcPct val="0"/>
              </a:spcBef>
              <a:spcAft>
                <a:spcPct val="0"/>
              </a:spcAft>
              <a:defRPr sz="4000" b="1">
                <a:solidFill>
                  <a:schemeClr val="bg1"/>
                </a:solidFill>
                <a:latin typeface="Arial" charset="0"/>
                <a:ea typeface="ヒラギノ角ゴ Pro W3" pitchFamily="124" charset="-128"/>
              </a:defRPr>
            </a:lvl8pPr>
            <a:lvl9pPr marL="1828800" algn="l" rtl="0" fontAlgn="base">
              <a:spcBef>
                <a:spcPct val="0"/>
              </a:spcBef>
              <a:spcAft>
                <a:spcPct val="0"/>
              </a:spcAft>
              <a:defRPr sz="4000" b="1">
                <a:solidFill>
                  <a:schemeClr val="bg1"/>
                </a:solidFill>
                <a:latin typeface="Arial" charset="0"/>
                <a:ea typeface="ヒラギノ角ゴ Pro W3" pitchFamily="124" charset="-128"/>
              </a:defRPr>
            </a:lvl9pPr>
          </a:lstStyle>
          <a:p>
            <a:r>
              <a:rPr lang="en-US" sz="5400" dirty="0" smtClean="0">
                <a:latin typeface="MadCaps"/>
                <a:cs typeface="MadCaps"/>
              </a:rPr>
              <a:t> 	Communication</a:t>
            </a:r>
          </a:p>
        </p:txBody>
      </p:sp>
      <p:sp>
        <p:nvSpPr>
          <p:cNvPr id="10" name="Rectangle 9"/>
          <p:cNvSpPr/>
          <p:nvPr/>
        </p:nvSpPr>
        <p:spPr>
          <a:xfrm>
            <a:off x="1403648" y="1888956"/>
            <a:ext cx="6408712" cy="1107996"/>
          </a:xfrm>
          <a:prstGeom prst="rect">
            <a:avLst/>
          </a:prstGeom>
        </p:spPr>
        <p:txBody>
          <a:bodyPr wrap="square">
            <a:spAutoFit/>
          </a:bodyPr>
          <a:lstStyle/>
          <a:p>
            <a:pPr algn="ctr"/>
            <a:r>
              <a:rPr lang="en-CA" sz="2400" dirty="0" smtClean="0">
                <a:latin typeface="Chalkduster"/>
                <a:cs typeface="Chalkduster"/>
              </a:rPr>
              <a:t>How can you communicate to your mentee that you are </a:t>
            </a:r>
            <a:r>
              <a:rPr lang="en-CA" sz="2400" b="1" dirty="0" smtClean="0">
                <a:latin typeface="Chalkduster"/>
                <a:cs typeface="Chalkduster"/>
              </a:rPr>
              <a:t>listening</a:t>
            </a:r>
            <a:r>
              <a:rPr lang="en-CA" sz="2400" dirty="0" smtClean="0">
                <a:latin typeface="Chalkduster"/>
                <a:cs typeface="Chalkduster"/>
              </a:rPr>
              <a:t> and you </a:t>
            </a:r>
            <a:r>
              <a:rPr lang="en-CA" sz="2400" b="1" dirty="0" smtClean="0">
                <a:latin typeface="Chalkduster"/>
                <a:cs typeface="Chalkduster"/>
              </a:rPr>
              <a:t>care</a:t>
            </a:r>
            <a:r>
              <a:rPr lang="en-CA" sz="2400" dirty="0" smtClean="0">
                <a:latin typeface="Chalkduster"/>
                <a:cs typeface="Chalkduster"/>
              </a:rPr>
              <a:t>?</a:t>
            </a:r>
          </a:p>
          <a:p>
            <a:endParaRPr lang="en-CA" dirty="0"/>
          </a:p>
        </p:txBody>
      </p:sp>
      <p:sp>
        <p:nvSpPr>
          <p:cNvPr id="3" name="Rectangle 2"/>
          <p:cNvSpPr/>
          <p:nvPr/>
        </p:nvSpPr>
        <p:spPr>
          <a:xfrm>
            <a:off x="323528" y="2789633"/>
            <a:ext cx="8424936" cy="3293209"/>
          </a:xfrm>
          <a:prstGeom prst="rect">
            <a:avLst/>
          </a:prstGeom>
        </p:spPr>
        <p:txBody>
          <a:bodyPr wrap="square">
            <a:spAutoFit/>
          </a:bodyPr>
          <a:lstStyle/>
          <a:p>
            <a:pPr marL="285750" lvl="0" indent="-285750" eaLnBrk="0" fontAlgn="base" hangingPunct="0">
              <a:spcBef>
                <a:spcPct val="20000"/>
              </a:spcBef>
              <a:spcAft>
                <a:spcPct val="0"/>
              </a:spcAft>
              <a:buFont typeface="Arial"/>
              <a:buChar char="•"/>
              <a:defRPr/>
            </a:pPr>
            <a:r>
              <a:rPr lang="en-CA" sz="2000" kern="0" dirty="0" smtClean="0"/>
              <a:t>Eye contact</a:t>
            </a:r>
            <a:endParaRPr lang="en-US" sz="2000" kern="0" dirty="0"/>
          </a:p>
          <a:p>
            <a:pPr marL="285750" lvl="0" indent="-285750" eaLnBrk="0" fontAlgn="base" hangingPunct="0">
              <a:spcBef>
                <a:spcPct val="20000"/>
              </a:spcBef>
              <a:spcAft>
                <a:spcPct val="0"/>
              </a:spcAft>
              <a:buFont typeface="Arial"/>
              <a:buChar char="•"/>
              <a:defRPr/>
            </a:pPr>
            <a:r>
              <a:rPr lang="en-CA" sz="2000" kern="0" dirty="0" smtClean="0"/>
              <a:t>Minimal Encouragers - Nodding, “Yes</a:t>
            </a:r>
            <a:r>
              <a:rPr lang="en-CA" sz="2000" kern="0" dirty="0"/>
              <a:t>,” </a:t>
            </a:r>
            <a:r>
              <a:rPr lang="en-CA" sz="2000" kern="0" dirty="0" smtClean="0"/>
              <a:t>“Mm-Hmm</a:t>
            </a:r>
            <a:r>
              <a:rPr lang="en-CA" sz="2000" kern="0" dirty="0"/>
              <a:t>.”</a:t>
            </a:r>
            <a:endParaRPr lang="en-US" sz="2000" kern="0" dirty="0"/>
          </a:p>
          <a:p>
            <a:pPr marL="285750" lvl="0" indent="-285750" eaLnBrk="0" fontAlgn="base" hangingPunct="0">
              <a:spcBef>
                <a:spcPct val="20000"/>
              </a:spcBef>
              <a:spcAft>
                <a:spcPct val="0"/>
              </a:spcAft>
              <a:buFont typeface="Arial"/>
              <a:buChar char="•"/>
              <a:defRPr/>
            </a:pPr>
            <a:r>
              <a:rPr lang="en-CA" sz="2000" kern="0" dirty="0"/>
              <a:t>Repeating, summarizing, and paraphrasing what the child has said. </a:t>
            </a:r>
            <a:endParaRPr lang="en-US" sz="2000" kern="0" dirty="0"/>
          </a:p>
          <a:p>
            <a:pPr marL="285750" lvl="0" indent="-285750" eaLnBrk="0" fontAlgn="base" hangingPunct="0">
              <a:spcBef>
                <a:spcPct val="20000"/>
              </a:spcBef>
              <a:spcAft>
                <a:spcPct val="0"/>
              </a:spcAft>
              <a:buFont typeface="Arial"/>
              <a:buChar char="•"/>
              <a:defRPr/>
            </a:pPr>
            <a:r>
              <a:rPr lang="en-CA" sz="2000" kern="0" dirty="0"/>
              <a:t>Asking questions about what the child has said. </a:t>
            </a:r>
            <a:endParaRPr lang="en-US" sz="2000" kern="0" dirty="0"/>
          </a:p>
          <a:p>
            <a:pPr marL="285750" lvl="0" indent="-285750" eaLnBrk="0" fontAlgn="base" hangingPunct="0">
              <a:spcBef>
                <a:spcPct val="20000"/>
              </a:spcBef>
              <a:spcAft>
                <a:spcPct val="0"/>
              </a:spcAft>
              <a:buFont typeface="Arial"/>
              <a:buChar char="•"/>
              <a:defRPr/>
            </a:pPr>
            <a:r>
              <a:rPr lang="en-CA" sz="2000" kern="0" dirty="0"/>
              <a:t>Postponing your responses until the child has finished talking – don’t interrupt.</a:t>
            </a:r>
            <a:endParaRPr lang="en-US" sz="2000" kern="0" dirty="0"/>
          </a:p>
          <a:p>
            <a:pPr marL="285750" lvl="0" indent="-285750" eaLnBrk="0" fontAlgn="base" hangingPunct="0">
              <a:spcBef>
                <a:spcPct val="20000"/>
              </a:spcBef>
              <a:spcAft>
                <a:spcPct val="0"/>
              </a:spcAft>
              <a:buFont typeface="Arial"/>
              <a:buChar char="•"/>
              <a:defRPr/>
            </a:pPr>
            <a:r>
              <a:rPr lang="en-CA" sz="2000" kern="0" dirty="0"/>
              <a:t>Put away your cell phone and </a:t>
            </a:r>
            <a:r>
              <a:rPr lang="en-CA" sz="2000" kern="0" dirty="0" smtClean="0"/>
              <a:t>iPod</a:t>
            </a:r>
            <a:r>
              <a:rPr lang="en-CA" sz="2000" kern="0" dirty="0"/>
              <a:t>. </a:t>
            </a:r>
            <a:endParaRPr lang="en-US" sz="2000" kern="0" dirty="0"/>
          </a:p>
          <a:p>
            <a:pPr marL="285750" lvl="0" indent="-285750" eaLnBrk="0" fontAlgn="base" hangingPunct="0">
              <a:spcBef>
                <a:spcPct val="20000"/>
              </a:spcBef>
              <a:spcAft>
                <a:spcPct val="0"/>
              </a:spcAft>
              <a:buFont typeface="Arial"/>
              <a:buChar char="•"/>
              <a:defRPr/>
            </a:pPr>
            <a:r>
              <a:rPr lang="en-CA" sz="2000" kern="0" dirty="0" smtClean="0"/>
              <a:t>Focus </a:t>
            </a:r>
            <a:r>
              <a:rPr lang="en-CA" sz="2000" kern="0" dirty="0"/>
              <a:t>on your mentee – not on other mentors/matches. </a:t>
            </a:r>
            <a:endParaRPr lang="en-CA" sz="2000" kern="0" dirty="0" smtClean="0"/>
          </a:p>
          <a:p>
            <a:pPr marL="285750" lvl="0" indent="-285750" eaLnBrk="0" fontAlgn="base" hangingPunct="0">
              <a:spcBef>
                <a:spcPct val="20000"/>
              </a:spcBef>
              <a:spcAft>
                <a:spcPct val="0"/>
              </a:spcAft>
              <a:buFont typeface="Arial"/>
              <a:buChar char="•"/>
              <a:defRPr/>
            </a:pPr>
            <a:r>
              <a:rPr lang="en-CA" sz="2000" kern="0" dirty="0" smtClean="0"/>
              <a:t>Open posture</a:t>
            </a:r>
            <a:endParaRPr lang="en-US" sz="2000" kern="0" dirty="0"/>
          </a:p>
        </p:txBody>
      </p:sp>
      <p:sp>
        <p:nvSpPr>
          <p:cNvPr id="19"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1 1</a:t>
            </a:r>
          </a:p>
        </p:txBody>
      </p:sp>
    </p:spTree>
    <p:extLst>
      <p:ext uri="{BB962C8B-B14F-4D97-AF65-F5344CB8AC3E}">
        <p14:creationId xmlns:p14="http://schemas.microsoft.com/office/powerpoint/2010/main" val="6222428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Stock_00000545994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20668" y="2492896"/>
            <a:ext cx="2723332" cy="4095969"/>
          </a:xfrm>
          <a:prstGeom prst="rect">
            <a:avLst/>
          </a:prstGeom>
          <a:noFill/>
        </p:spPr>
      </p:pic>
      <p:sp>
        <p:nvSpPr>
          <p:cNvPr id="2" name="Slide Number Placeholder 1"/>
          <p:cNvSpPr>
            <a:spLocks noGrp="1"/>
          </p:cNvSpPr>
          <p:nvPr>
            <p:ph type="sldNum" sz="quarter" idx="12"/>
          </p:nvPr>
        </p:nvSpPr>
        <p:spPr/>
        <p:txBody>
          <a:bodyPr/>
          <a:lstStyle/>
          <a:p>
            <a:pPr>
              <a:defRPr/>
            </a:pPr>
            <a:fld id="{AFB9B008-9BFA-49AE-93C3-215B0D78614E}" type="slidenum">
              <a:rPr lang="en-US" smtClean="0">
                <a:solidFill>
                  <a:prstClr val="black"/>
                </a:solidFill>
              </a:rPr>
              <a:pPr>
                <a:defRPr/>
              </a:pPr>
              <a:t>13</a:t>
            </a:fld>
            <a:endParaRPr lang="en-US">
              <a:solidFill>
                <a:prstClr val="black"/>
              </a:solidFill>
            </a:endParaRPr>
          </a:p>
        </p:txBody>
      </p:sp>
      <p:sp>
        <p:nvSpPr>
          <p:cNvPr id="3" name="TextBox 2"/>
          <p:cNvSpPr txBox="1"/>
          <p:nvPr/>
        </p:nvSpPr>
        <p:spPr>
          <a:xfrm>
            <a:off x="1547664" y="404664"/>
            <a:ext cx="6408712" cy="923330"/>
          </a:xfrm>
          <a:prstGeom prst="rect">
            <a:avLst/>
          </a:prstGeom>
          <a:noFill/>
        </p:spPr>
        <p:txBody>
          <a:bodyPr wrap="square" rtlCol="0">
            <a:spAutoFit/>
          </a:bodyPr>
          <a:lstStyle/>
          <a:p>
            <a:r>
              <a:rPr lang="en-US" sz="5400" b="1" dirty="0" smtClean="0">
                <a:solidFill>
                  <a:schemeClr val="bg1"/>
                </a:solidFill>
                <a:latin typeface="MadCaps"/>
              </a:rPr>
              <a:t>Communication</a:t>
            </a:r>
            <a:endParaRPr lang="en-US" sz="5400" b="1" dirty="0">
              <a:solidFill>
                <a:schemeClr val="bg1"/>
              </a:solidFill>
              <a:latin typeface="MadCaps"/>
            </a:endParaRPr>
          </a:p>
        </p:txBody>
      </p:sp>
      <p:sp>
        <p:nvSpPr>
          <p:cNvPr id="4" name="TextBox 3"/>
          <p:cNvSpPr txBox="1"/>
          <p:nvPr/>
        </p:nvSpPr>
        <p:spPr>
          <a:xfrm>
            <a:off x="2771800" y="2115096"/>
            <a:ext cx="5328592" cy="3539430"/>
          </a:xfrm>
          <a:prstGeom prst="rect">
            <a:avLst/>
          </a:prstGeom>
          <a:noFill/>
        </p:spPr>
        <p:txBody>
          <a:bodyPr wrap="square" rtlCol="0">
            <a:spAutoFit/>
          </a:bodyPr>
          <a:lstStyle/>
          <a:p>
            <a:r>
              <a:rPr lang="en-US" sz="4000" b="1" dirty="0" smtClean="0">
                <a:solidFill>
                  <a:srgbClr val="0070C0"/>
                </a:solidFill>
              </a:rPr>
              <a:t>How can you engage your mentee?</a:t>
            </a:r>
          </a:p>
          <a:p>
            <a:endParaRPr lang="en-US" sz="4000" b="1" dirty="0" smtClean="0">
              <a:solidFill>
                <a:srgbClr val="0070C0"/>
              </a:solidFill>
            </a:endParaRPr>
          </a:p>
          <a:p>
            <a:r>
              <a:rPr lang="en-US" sz="3200" b="1" dirty="0" smtClean="0">
                <a:solidFill>
                  <a:srgbClr val="0070C0"/>
                </a:solidFill>
                <a:latin typeface="+mj-lt"/>
              </a:rPr>
              <a:t>1.  Ask questions!</a:t>
            </a:r>
          </a:p>
          <a:p>
            <a:endParaRPr lang="en-US" sz="3200" b="1" dirty="0" smtClean="0">
              <a:solidFill>
                <a:srgbClr val="0070C0"/>
              </a:solidFill>
              <a:latin typeface="+mj-lt"/>
            </a:endParaRPr>
          </a:p>
          <a:p>
            <a:r>
              <a:rPr lang="en-US" sz="3200" b="1" dirty="0" smtClean="0">
                <a:solidFill>
                  <a:srgbClr val="0070C0"/>
                </a:solidFill>
                <a:latin typeface="+mj-lt"/>
              </a:rPr>
              <a:t>2. Have fun</a:t>
            </a:r>
            <a:r>
              <a:rPr lang="en-US" sz="3200" b="1" dirty="0">
                <a:solidFill>
                  <a:srgbClr val="0070C0"/>
                </a:solidFill>
              </a:rPr>
              <a:t>!</a:t>
            </a:r>
          </a:p>
        </p:txBody>
      </p:sp>
      <p:pic>
        <p:nvPicPr>
          <p:cNvPr id="1032" name="Picture 8" descr="C:\Users\Angela\AppData\Local\Microsoft\Windows\Temporary Internet Files\Content.IE5\TIZPM3D5\MP90042778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298328"/>
            <a:ext cx="2469363" cy="370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83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323528" y="2636912"/>
            <a:ext cx="8640960" cy="1500187"/>
          </a:xfrm>
        </p:spPr>
        <p:txBody>
          <a:bodyPr/>
          <a:lstStyle/>
          <a:p>
            <a:pPr algn="ctr"/>
            <a:r>
              <a:rPr lang="en-US" sz="8000" b="1" dirty="0" smtClean="0">
                <a:solidFill>
                  <a:srgbClr val="00B050"/>
                </a:solidFill>
                <a:latin typeface="MadCaps"/>
              </a:rPr>
              <a:t>Child Safety</a:t>
            </a:r>
            <a:endParaRPr lang="en-US" sz="8000" b="1" dirty="0">
              <a:solidFill>
                <a:srgbClr val="00B050"/>
              </a:solidFill>
              <a:latin typeface="MadCaps"/>
            </a:endParaRPr>
          </a:p>
        </p:txBody>
      </p:sp>
      <p:sp>
        <p:nvSpPr>
          <p:cNvPr id="4" name="Slide Number Placeholder 3"/>
          <p:cNvSpPr>
            <a:spLocks noGrp="1"/>
          </p:cNvSpPr>
          <p:nvPr>
            <p:ph type="sldNum" sz="quarter" idx="12"/>
          </p:nvPr>
        </p:nvSpPr>
        <p:spPr/>
        <p:txBody>
          <a:bodyPr/>
          <a:lstStyle/>
          <a:p>
            <a:pPr>
              <a:defRPr/>
            </a:pPr>
            <a:fld id="{12B7AB6C-727C-4BCB-9503-2F1DD744EFBC}"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697278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9460" name="Rectangle 4"/>
          <p:cNvSpPr>
            <a:spLocks/>
          </p:cNvSpPr>
          <p:nvPr/>
        </p:nvSpPr>
        <p:spPr bwMode="auto">
          <a:xfrm>
            <a:off x="0" y="1993900"/>
            <a:ext cx="91297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ctr" eaLnBrk="0" fontAlgn="base" hangingPunct="0">
              <a:spcBef>
                <a:spcPct val="0"/>
              </a:spcBef>
              <a:spcAft>
                <a:spcPct val="0"/>
              </a:spcAft>
            </a:pPr>
            <a:endParaRPr lang="en-US" sz="2800" b="1">
              <a:solidFill>
                <a:srgbClr val="FF6600"/>
              </a:solidFill>
              <a:cs typeface="Arial" charset="0"/>
              <a:sym typeface="Arial" charset="0"/>
            </a:endParaRPr>
          </a:p>
        </p:txBody>
      </p:sp>
      <p:sp>
        <p:nvSpPr>
          <p:cNvPr id="19461" name="Rectangle 5"/>
          <p:cNvSpPr>
            <a:spLocks/>
          </p:cNvSpPr>
          <p:nvPr/>
        </p:nvSpPr>
        <p:spPr bwMode="auto">
          <a:xfrm>
            <a:off x="683568" y="2239196"/>
            <a:ext cx="7546529" cy="389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lvl="0" eaLnBrk="0" fontAlgn="base" hangingPunct="0">
              <a:spcBef>
                <a:spcPct val="20000"/>
              </a:spcBef>
              <a:spcAft>
                <a:spcPct val="0"/>
              </a:spcAft>
            </a:pPr>
            <a:r>
              <a:rPr lang="en-US" sz="3200" kern="0" dirty="0">
                <a:solidFill>
                  <a:schemeClr val="accent6">
                    <a:lumMod val="75000"/>
                  </a:schemeClr>
                </a:solidFill>
                <a:latin typeface="Chalkduster"/>
                <a:cs typeface="Chalkduster"/>
              </a:rPr>
              <a:t>What kinds of </a:t>
            </a:r>
            <a:r>
              <a:rPr lang="en-US" sz="3200" kern="0">
                <a:solidFill>
                  <a:schemeClr val="accent6">
                    <a:lumMod val="75000"/>
                  </a:schemeClr>
                </a:solidFill>
                <a:latin typeface="Chalkduster"/>
                <a:cs typeface="Chalkduster"/>
              </a:rPr>
              <a:t>safety </a:t>
            </a:r>
            <a:r>
              <a:rPr lang="en-US" sz="3200" kern="0" smtClean="0">
                <a:solidFill>
                  <a:schemeClr val="accent6">
                    <a:lumMod val="75000"/>
                  </a:schemeClr>
                </a:solidFill>
                <a:latin typeface="Chalkduster"/>
                <a:cs typeface="Chalkduster"/>
              </a:rPr>
              <a:t>principles </a:t>
            </a:r>
            <a:r>
              <a:rPr lang="en-US" sz="3200" kern="0" dirty="0">
                <a:solidFill>
                  <a:schemeClr val="accent6">
                    <a:lumMod val="75000"/>
                  </a:schemeClr>
                </a:solidFill>
                <a:latin typeface="Chalkduster"/>
                <a:cs typeface="Chalkduster"/>
              </a:rPr>
              <a:t>could you teach a child?</a:t>
            </a:r>
          </a:p>
          <a:p>
            <a:pPr lvl="0" eaLnBrk="0" fontAlgn="base" hangingPunct="0">
              <a:spcBef>
                <a:spcPct val="20000"/>
              </a:spcBef>
              <a:spcAft>
                <a:spcPct val="0"/>
              </a:spcAft>
            </a:pPr>
            <a:endParaRPr lang="en-US" sz="2800" kern="0" dirty="0"/>
          </a:p>
          <a:p>
            <a:pPr lvl="0" eaLnBrk="0" fontAlgn="base" hangingPunct="0">
              <a:spcBef>
                <a:spcPct val="20000"/>
              </a:spcBef>
              <a:spcAft>
                <a:spcPct val="0"/>
              </a:spcAft>
            </a:pPr>
            <a:r>
              <a:rPr lang="en-US" sz="2400" b="1" kern="0" dirty="0" smtClean="0"/>
              <a:t>Examples</a:t>
            </a:r>
            <a:endParaRPr lang="en-US" sz="2400" b="1" kern="0" dirty="0"/>
          </a:p>
          <a:p>
            <a:pPr marL="342900" lvl="0" indent="-342900" eaLnBrk="0" fontAlgn="base" hangingPunct="0">
              <a:spcBef>
                <a:spcPct val="20000"/>
              </a:spcBef>
              <a:spcAft>
                <a:spcPct val="0"/>
              </a:spcAft>
              <a:buFont typeface="Arial"/>
              <a:buChar char="•"/>
            </a:pPr>
            <a:r>
              <a:rPr lang="en-CA" sz="2400" kern="0" dirty="0"/>
              <a:t>Safety while baking</a:t>
            </a:r>
            <a:endParaRPr lang="en-US" sz="2400" kern="0" dirty="0"/>
          </a:p>
          <a:p>
            <a:pPr marL="342900" lvl="0" indent="-342900" eaLnBrk="0" fontAlgn="base" hangingPunct="0">
              <a:spcBef>
                <a:spcPct val="20000"/>
              </a:spcBef>
              <a:spcAft>
                <a:spcPct val="0"/>
              </a:spcAft>
              <a:buFont typeface="Arial"/>
              <a:buChar char="•"/>
            </a:pPr>
            <a:r>
              <a:rPr lang="en-CA" sz="2400" kern="0" dirty="0"/>
              <a:t>Using </a:t>
            </a:r>
            <a:r>
              <a:rPr lang="en-CA" sz="2400" kern="0" dirty="0" smtClean="0"/>
              <a:t>playground and gym </a:t>
            </a:r>
            <a:br>
              <a:rPr lang="en-CA" sz="2400" kern="0" dirty="0" smtClean="0"/>
            </a:br>
            <a:r>
              <a:rPr lang="en-CA" sz="2400" kern="0" dirty="0" smtClean="0"/>
              <a:t>equipment appropriately</a:t>
            </a:r>
            <a:endParaRPr lang="en-US" sz="2400" kern="0" dirty="0"/>
          </a:p>
          <a:p>
            <a:pPr marL="342900" lvl="0" indent="-342900" eaLnBrk="0" fontAlgn="base" hangingPunct="0">
              <a:spcBef>
                <a:spcPct val="20000"/>
              </a:spcBef>
              <a:spcAft>
                <a:spcPct val="0"/>
              </a:spcAft>
              <a:buFont typeface="Arial"/>
              <a:buChar char="•"/>
            </a:pPr>
            <a:r>
              <a:rPr lang="en-US" sz="2400" kern="0" dirty="0"/>
              <a:t>Internet safety</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429000"/>
            <a:ext cx="3722260" cy="2304256"/>
          </a:xfrm>
          <a:prstGeom prst="rect">
            <a:avLst/>
          </a:prstGeom>
          <a:solidFill>
            <a:srgbClr val="FFFFFF">
              <a:shade val="85000"/>
            </a:srgbClr>
          </a:solidFill>
          <a:ln w="9525">
            <a:solidFill>
              <a:schemeClr val="tx1"/>
            </a:solidFill>
            <a:miter lim="800000"/>
            <a:headEnd/>
            <a:tailEnd/>
          </a:ln>
          <a:effectLst>
            <a:outerShdw dist="35921" dir="2700000" algn="ctr" rotWithShape="0">
              <a:schemeClr val="bg2"/>
            </a:outerShdw>
          </a:effectLst>
          <a:scene3d>
            <a:camera prst="orthographicFront"/>
            <a:lightRig rig="twoPt" dir="t">
              <a:rot lat="0" lon="0" rev="7200000"/>
            </a:lightRig>
          </a:scene3d>
          <a:sp3d>
            <a:bevelT w="25400" h="19050"/>
            <a:contourClr>
              <a:srgbClr val="FFFFFF"/>
            </a:contourClr>
          </a:sp3d>
          <a:extLst/>
        </p:spPr>
      </p:pic>
      <p:sp>
        <p:nvSpPr>
          <p:cNvPr id="8"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1 5</a:t>
            </a:r>
          </a:p>
        </p:txBody>
      </p:sp>
      <p:sp>
        <p:nvSpPr>
          <p:cNvPr id="9" name="Title 1"/>
          <p:cNvSpPr>
            <a:spLocks noGrp="1"/>
          </p:cNvSpPr>
          <p:nvPr>
            <p:ph type="title"/>
          </p:nvPr>
        </p:nvSpPr>
        <p:spPr>
          <a:xfrm>
            <a:off x="124522" y="548680"/>
            <a:ext cx="9127998" cy="858753"/>
          </a:xfrm>
        </p:spPr>
        <p:txBody>
          <a:bodyPr/>
          <a:lstStyle/>
          <a:p>
            <a:pPr algn="ctr"/>
            <a:r>
              <a:rPr lang="en-CA" sz="5400" dirty="0" smtClean="0">
                <a:latin typeface="MadCaps"/>
                <a:cs typeface="MadCaps"/>
              </a:rPr>
              <a:t>Child Safety</a:t>
            </a:r>
            <a:br>
              <a:rPr lang="en-CA" sz="5400" dirty="0" smtClean="0">
                <a:latin typeface="MadCaps"/>
                <a:cs typeface="MadCaps"/>
              </a:rPr>
            </a:br>
            <a:endParaRPr lang="en-CA" sz="5400" dirty="0" smtClean="0">
              <a:latin typeface="MadCaps"/>
              <a:cs typeface="MadCaps"/>
            </a:endParaRPr>
          </a:p>
        </p:txBody>
      </p:sp>
    </p:spTree>
    <p:extLst>
      <p:ext uri="{BB962C8B-B14F-4D97-AF65-F5344CB8AC3E}">
        <p14:creationId xmlns:p14="http://schemas.microsoft.com/office/powerpoint/2010/main" val="63114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4"/>
          <p:cNvSpPr>
            <a:spLocks/>
          </p:cNvSpPr>
          <p:nvPr/>
        </p:nvSpPr>
        <p:spPr bwMode="auto">
          <a:xfrm>
            <a:off x="0" y="1993900"/>
            <a:ext cx="91297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ctr" eaLnBrk="0" fontAlgn="base" hangingPunct="0">
              <a:spcBef>
                <a:spcPct val="0"/>
              </a:spcBef>
              <a:spcAft>
                <a:spcPct val="0"/>
              </a:spcAft>
            </a:pPr>
            <a:endParaRPr lang="en-US" sz="2800" b="1">
              <a:solidFill>
                <a:srgbClr val="FF6600"/>
              </a:solidFill>
              <a:cs typeface="Arial" charset="0"/>
              <a:sym typeface="Arial" charset="0"/>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722" y="1883980"/>
            <a:ext cx="2975102" cy="44580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5"/>
          <p:cNvSpPr>
            <a:spLocks noGrp="1" noChangeArrowheads="1"/>
          </p:cNvSpPr>
          <p:nvPr>
            <p:ph idx="1"/>
          </p:nvPr>
        </p:nvSpPr>
        <p:spPr bwMode="auto">
          <a:xfrm>
            <a:off x="2771800" y="1412776"/>
            <a:ext cx="6120680" cy="492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None/>
            </a:pPr>
            <a:endParaRPr lang="en-CA" sz="1800" b="1" dirty="0" smtClean="0">
              <a:solidFill>
                <a:srgbClr val="D30000"/>
              </a:solidFill>
            </a:endParaRPr>
          </a:p>
          <a:p>
            <a:pPr marL="0" lvl="0" indent="0">
              <a:buNone/>
            </a:pPr>
            <a:endParaRPr lang="en-US" sz="1800" b="1" dirty="0">
              <a:solidFill>
                <a:srgbClr val="D30000"/>
              </a:solidFill>
            </a:endParaRPr>
          </a:p>
          <a:p>
            <a:pPr marL="0" indent="0">
              <a:buNone/>
            </a:pPr>
            <a:endParaRPr lang="en-CA" sz="1800" b="1" dirty="0" smtClean="0"/>
          </a:p>
          <a:p>
            <a:pPr marL="0" indent="0">
              <a:buNone/>
            </a:pPr>
            <a:r>
              <a:rPr lang="en-CA" sz="2400" b="1" dirty="0" smtClean="0"/>
              <a:t>Secrets &amp; Surprises</a:t>
            </a:r>
          </a:p>
          <a:p>
            <a:pPr marL="0" indent="0">
              <a:buNone/>
            </a:pPr>
            <a:endParaRPr lang="en-CA" sz="1800" b="1" dirty="0"/>
          </a:p>
          <a:p>
            <a:pPr marL="0" indent="0">
              <a:buNone/>
            </a:pPr>
            <a:r>
              <a:rPr lang="en-CA" sz="1800" dirty="0" smtClean="0"/>
              <a:t>Surprises are good things that, after a while, you tell someone about and it makes them happy. </a:t>
            </a:r>
          </a:p>
          <a:p>
            <a:pPr marL="0" indent="0">
              <a:buNone/>
            </a:pPr>
            <a:endParaRPr kumimoji="0" lang="en-CA" sz="1800" i="0" u="none" strike="noStrike" kern="0" cap="none" spc="0" normalizeH="0" baseline="0" noProof="0" dirty="0">
              <a:ln>
                <a:noFill/>
              </a:ln>
              <a:solidFill>
                <a:srgbClr val="D30000"/>
              </a:solidFill>
              <a:effectLst/>
              <a:uLnTx/>
              <a:uFillTx/>
            </a:endParaRPr>
          </a:p>
          <a:p>
            <a:pPr marL="0" indent="0">
              <a:buNone/>
            </a:pPr>
            <a:r>
              <a:rPr lang="en-CA" sz="1800" dirty="0" smtClean="0"/>
              <a:t>Secrets are things that people might tell you to keep to yourself or never tell anyone about. </a:t>
            </a:r>
          </a:p>
          <a:p>
            <a:pPr marL="0" indent="0">
              <a:buNone/>
            </a:pPr>
            <a:endParaRPr kumimoji="0" lang="en-CA" sz="3600" b="1" i="0" u="none" strike="noStrike" kern="0" cap="none" spc="0" normalizeH="0" baseline="0" noProof="0" dirty="0" smtClean="0">
              <a:ln>
                <a:noFill/>
              </a:ln>
              <a:solidFill>
                <a:srgbClr val="D30000"/>
              </a:solidFill>
              <a:effectLst/>
              <a:uLnTx/>
              <a:uFillTx/>
            </a:endParaRPr>
          </a:p>
          <a:p>
            <a:pPr marL="0" indent="0" eaLnBrk="1" fontAlgn="auto" hangingPunct="1">
              <a:spcBef>
                <a:spcPts val="0"/>
              </a:spcBef>
              <a:spcAft>
                <a:spcPts val="0"/>
              </a:spcAft>
              <a:buClrTx/>
              <a:buNone/>
              <a:defRPr/>
            </a:pPr>
            <a:r>
              <a:rPr lang="en-CA" sz="3600" b="1" dirty="0">
                <a:solidFill>
                  <a:srgbClr val="FF0000"/>
                </a:solidFill>
              </a:rPr>
              <a:t>No Secrets Ever!</a:t>
            </a:r>
          </a:p>
          <a:p>
            <a:pPr marL="0" marR="0" lvl="0" indent="0" defTabSz="914400" eaLnBrk="1" fontAlgn="auto" latinLnBrk="0" hangingPunct="1">
              <a:lnSpc>
                <a:spcPct val="100000"/>
              </a:lnSpc>
              <a:spcBef>
                <a:spcPts val="0"/>
              </a:spcBef>
              <a:spcAft>
                <a:spcPts val="0"/>
              </a:spcAft>
              <a:buClrTx/>
              <a:buSzTx/>
              <a:buNone/>
              <a:tabLst/>
              <a:defRPr/>
            </a:pPr>
            <a:endParaRPr lang="en-CA" sz="3600" b="1" dirty="0">
              <a:solidFill>
                <a:srgbClr val="D30000"/>
              </a:solidFill>
            </a:endParaRPr>
          </a:p>
        </p:txBody>
      </p:sp>
      <p:sp>
        <p:nvSpPr>
          <p:cNvPr id="9" name="Title 1"/>
          <p:cNvSpPr>
            <a:spLocks noGrp="1"/>
          </p:cNvSpPr>
          <p:nvPr>
            <p:ph type="title"/>
          </p:nvPr>
        </p:nvSpPr>
        <p:spPr>
          <a:xfrm>
            <a:off x="124522" y="548680"/>
            <a:ext cx="9127998" cy="858753"/>
          </a:xfrm>
        </p:spPr>
        <p:txBody>
          <a:bodyPr/>
          <a:lstStyle/>
          <a:p>
            <a:pPr algn="ctr"/>
            <a:r>
              <a:rPr lang="en-CA" sz="5400" dirty="0" smtClean="0">
                <a:latin typeface="MadCaps"/>
                <a:cs typeface="MadCaps"/>
              </a:rPr>
              <a:t>Child Safety</a:t>
            </a:r>
          </a:p>
        </p:txBody>
      </p:sp>
      <p:sp>
        <p:nvSpPr>
          <p:cNvPr id="10"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1 4</a:t>
            </a:r>
          </a:p>
        </p:txBody>
      </p:sp>
    </p:spTree>
    <p:extLst>
      <p:ext uri="{BB962C8B-B14F-4D97-AF65-F5344CB8AC3E}">
        <p14:creationId xmlns:p14="http://schemas.microsoft.com/office/powerpoint/2010/main" val="28369519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bwMode="auto">
          <a:xfrm>
            <a:off x="827584" y="2420888"/>
            <a:ext cx="7787208" cy="337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Font typeface="Times" charset="0"/>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ctr">
              <a:buFont typeface="Times" charset="0"/>
              <a:buNone/>
            </a:pPr>
            <a:r>
              <a:rPr lang="en-CA" b="1" dirty="0" smtClean="0">
                <a:solidFill>
                  <a:srgbClr val="D30000"/>
                </a:solidFill>
                <a:latin typeface="Chalkduster"/>
                <a:cs typeface="Chalkduster"/>
              </a:rPr>
              <a:t>Role modeling </a:t>
            </a:r>
            <a:r>
              <a:rPr lang="en-CA" b="1" dirty="0" smtClean="0"/>
              <a:t>safe behaviour is very important! </a:t>
            </a:r>
          </a:p>
          <a:p>
            <a:pPr algn="ctr"/>
            <a:endParaRPr lang="en-CA" b="1" dirty="0" smtClean="0"/>
          </a:p>
          <a:p>
            <a:pPr algn="ctr">
              <a:buFont typeface="Times" charset="0"/>
              <a:buNone/>
            </a:pPr>
            <a:r>
              <a:rPr lang="en-CA" b="1" dirty="0" smtClean="0"/>
              <a:t>It is part of your role as a mentor is to ensure that your mentee is safe while they are visiting with you.</a:t>
            </a:r>
            <a:endParaRPr lang="en-US" b="1" dirty="0" smtClean="0"/>
          </a:p>
          <a:p>
            <a:pPr algn="ctr">
              <a:buFont typeface="Times" charset="0"/>
              <a:buNone/>
            </a:pPr>
            <a:endParaRPr lang="en-US" sz="2000" dirty="0"/>
          </a:p>
        </p:txBody>
      </p:sp>
      <p:sp>
        <p:nvSpPr>
          <p:cNvPr id="7" name="Title 1"/>
          <p:cNvSpPr>
            <a:spLocks noGrp="1"/>
          </p:cNvSpPr>
          <p:nvPr>
            <p:ph type="title"/>
          </p:nvPr>
        </p:nvSpPr>
        <p:spPr>
          <a:xfrm>
            <a:off x="124522" y="548680"/>
            <a:ext cx="9127998" cy="858753"/>
          </a:xfrm>
        </p:spPr>
        <p:txBody>
          <a:bodyPr/>
          <a:lstStyle/>
          <a:p>
            <a:pPr algn="ctr"/>
            <a:r>
              <a:rPr lang="en-CA" sz="5400" dirty="0" smtClean="0">
                <a:latin typeface="MadCaps"/>
                <a:cs typeface="MadCaps"/>
              </a:rPr>
              <a:t>Child Safety</a:t>
            </a:r>
          </a:p>
        </p:txBody>
      </p:sp>
      <p:sp>
        <p:nvSpPr>
          <p:cNvPr id="8"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1 6</a:t>
            </a:r>
          </a:p>
        </p:txBody>
      </p:sp>
    </p:spTree>
    <p:extLst>
      <p:ext uri="{BB962C8B-B14F-4D97-AF65-F5344CB8AC3E}">
        <p14:creationId xmlns:p14="http://schemas.microsoft.com/office/powerpoint/2010/main" val="2054115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1507" name="Rectangle 2"/>
          <p:cNvSpPr>
            <a:spLocks/>
          </p:cNvSpPr>
          <p:nvPr/>
        </p:nvSpPr>
        <p:spPr bwMode="auto">
          <a:xfrm>
            <a:off x="228600" y="1905000"/>
            <a:ext cx="89154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eaLnBrk="0" fontAlgn="base" hangingPunct="0">
              <a:spcBef>
                <a:spcPct val="0"/>
              </a:spcBef>
              <a:spcAft>
                <a:spcPct val="0"/>
              </a:spcAft>
            </a:pPr>
            <a:r>
              <a:rPr lang="en-US" dirty="0">
                <a:solidFill>
                  <a:prstClr val="black"/>
                </a:solidFill>
                <a:latin typeface="Verdana" pitchFamily="34" charset="0"/>
              </a:rPr>
              <a:t>	</a:t>
            </a:r>
          </a:p>
          <a:p>
            <a:pPr algn="ctr" eaLnBrk="0" fontAlgn="base" hangingPunct="0">
              <a:spcBef>
                <a:spcPct val="0"/>
              </a:spcBef>
              <a:spcAft>
                <a:spcPct val="0"/>
              </a:spcAft>
            </a:pPr>
            <a:endParaRPr lang="en-US" sz="2800" dirty="0">
              <a:solidFill>
                <a:prstClr val="black"/>
              </a:solidFill>
              <a:latin typeface="Verdana" pitchFamily="34" charset="0"/>
            </a:endParaRPr>
          </a:p>
        </p:txBody>
      </p:sp>
      <p:sp>
        <p:nvSpPr>
          <p:cNvPr id="2" name="Rectangle 1"/>
          <p:cNvSpPr/>
          <p:nvPr/>
        </p:nvSpPr>
        <p:spPr>
          <a:xfrm>
            <a:off x="683568" y="2367171"/>
            <a:ext cx="7848872" cy="2985433"/>
          </a:xfrm>
          <a:prstGeom prst="rect">
            <a:avLst/>
          </a:prstGeom>
        </p:spPr>
        <p:txBody>
          <a:bodyPr wrap="square">
            <a:spAutoFit/>
          </a:bodyPr>
          <a:lstStyle/>
          <a:p>
            <a:pPr>
              <a:buNone/>
            </a:pPr>
            <a:r>
              <a:rPr lang="en-CA" sz="3200" b="1" dirty="0" smtClean="0">
                <a:solidFill>
                  <a:srgbClr val="1D437F"/>
                </a:solidFill>
                <a:latin typeface="Chalkduster"/>
                <a:cs typeface="Chalkduster"/>
              </a:rPr>
              <a:t>Abuse Issues</a:t>
            </a:r>
            <a:endParaRPr lang="en-US" sz="3200" b="1" dirty="0" smtClean="0">
              <a:solidFill>
                <a:srgbClr val="1D437F"/>
              </a:solidFill>
              <a:latin typeface="Chalkduster"/>
              <a:cs typeface="Chalkduster"/>
            </a:endParaRPr>
          </a:p>
          <a:p>
            <a:pPr>
              <a:buNone/>
            </a:pPr>
            <a:r>
              <a:rPr lang="en-CA" sz="2400" b="1" dirty="0" smtClean="0">
                <a:latin typeface="Arial" pitchFamily="34" charset="0"/>
                <a:cs typeface="Arial" pitchFamily="34" charset="0"/>
              </a:rPr>
              <a:t> </a:t>
            </a:r>
            <a:endParaRPr lang="en-US" sz="2400" b="1" dirty="0" smtClean="0">
              <a:latin typeface="Arial" pitchFamily="34" charset="0"/>
              <a:cs typeface="Arial" pitchFamily="34" charset="0"/>
            </a:endParaRPr>
          </a:p>
          <a:p>
            <a:pPr algn="ctr">
              <a:buNone/>
            </a:pPr>
            <a:endParaRPr lang="en-CA" sz="2800" b="1" dirty="0" smtClean="0">
              <a:solidFill>
                <a:schemeClr val="accent5"/>
              </a:solidFill>
              <a:latin typeface="Arial" pitchFamily="34" charset="0"/>
              <a:cs typeface="Arial" pitchFamily="34" charset="0"/>
            </a:endParaRPr>
          </a:p>
          <a:p>
            <a:pPr algn="ctr">
              <a:buNone/>
            </a:pPr>
            <a:r>
              <a:rPr lang="en-CA" sz="2600" b="1" dirty="0" smtClean="0">
                <a:latin typeface="Arial" pitchFamily="34" charset="0"/>
                <a:cs typeface="Arial" pitchFamily="34" charset="0"/>
              </a:rPr>
              <a:t>If you ever have concerns, questions, or instincts about a child potentially at risk, talk with your program coordinator </a:t>
            </a:r>
            <a:r>
              <a:rPr lang="en-CA" sz="2600" b="1" dirty="0" smtClean="0">
                <a:solidFill>
                  <a:srgbClr val="D30000"/>
                </a:solidFill>
                <a:latin typeface="Arial" pitchFamily="34" charset="0"/>
                <a:cs typeface="Arial" pitchFamily="34" charset="0"/>
              </a:rPr>
              <a:t>THAT DAY</a:t>
            </a:r>
            <a:r>
              <a:rPr lang="en-CA" sz="2600" b="1" dirty="0" smtClean="0">
                <a:latin typeface="Arial" pitchFamily="34" charset="0"/>
                <a:cs typeface="Arial" pitchFamily="34" charset="0"/>
              </a:rPr>
              <a:t>. </a:t>
            </a:r>
          </a:p>
          <a:p>
            <a:pPr algn="ctr">
              <a:buNone/>
            </a:pPr>
            <a:r>
              <a:rPr lang="en-CA" sz="2600" b="1" u="sng" dirty="0" smtClean="0">
                <a:latin typeface="Arial" pitchFamily="34" charset="0"/>
                <a:cs typeface="Arial" pitchFamily="34" charset="0"/>
              </a:rPr>
              <a:t>Don’t wait!</a:t>
            </a:r>
            <a:endParaRPr lang="en-US" sz="2600" b="1" u="sng" dirty="0" smtClean="0">
              <a:latin typeface="Arial" pitchFamily="34" charset="0"/>
              <a:cs typeface="Arial" pitchFamily="34" charset="0"/>
            </a:endParaRPr>
          </a:p>
        </p:txBody>
      </p:sp>
      <p:sp>
        <p:nvSpPr>
          <p:cNvPr id="6" name="Title 1"/>
          <p:cNvSpPr>
            <a:spLocks noGrp="1"/>
          </p:cNvSpPr>
          <p:nvPr>
            <p:ph type="title"/>
          </p:nvPr>
        </p:nvSpPr>
        <p:spPr>
          <a:xfrm>
            <a:off x="124522" y="548680"/>
            <a:ext cx="9127998" cy="858753"/>
          </a:xfrm>
        </p:spPr>
        <p:txBody>
          <a:bodyPr/>
          <a:lstStyle/>
          <a:p>
            <a:pPr algn="ctr"/>
            <a:r>
              <a:rPr lang="en-CA" sz="5400" dirty="0" smtClean="0">
                <a:latin typeface="MadCaps"/>
                <a:cs typeface="MadCaps"/>
              </a:rPr>
              <a:t>Child Safety</a:t>
            </a:r>
          </a:p>
        </p:txBody>
      </p:sp>
      <p:sp>
        <p:nvSpPr>
          <p:cNvPr id="7"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1 7</a:t>
            </a:r>
          </a:p>
        </p:txBody>
      </p:sp>
    </p:spTree>
    <p:extLst>
      <p:ext uri="{BB962C8B-B14F-4D97-AF65-F5344CB8AC3E}">
        <p14:creationId xmlns:p14="http://schemas.microsoft.com/office/powerpoint/2010/main" val="5085761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24522" y="548680"/>
            <a:ext cx="9127998" cy="858753"/>
          </a:xfrm>
        </p:spPr>
        <p:txBody>
          <a:bodyPr/>
          <a:lstStyle/>
          <a:p>
            <a:pPr algn="ctr"/>
            <a:r>
              <a:rPr lang="en-CA" sz="5400" dirty="0" smtClean="0">
                <a:latin typeface="MadCaps"/>
                <a:cs typeface="MadCaps"/>
              </a:rPr>
              <a:t>Child Safety</a:t>
            </a:r>
            <a:br>
              <a:rPr lang="en-CA" sz="5400" dirty="0" smtClean="0">
                <a:latin typeface="MadCaps"/>
                <a:cs typeface="MadCaps"/>
              </a:rPr>
            </a:br>
            <a:endParaRPr lang="en-CA" sz="5400" dirty="0" smtClean="0">
              <a:latin typeface="MadCaps"/>
              <a:cs typeface="MadCaps"/>
            </a:endParaRPr>
          </a:p>
        </p:txBody>
      </p:sp>
      <p:sp>
        <p:nvSpPr>
          <p:cNvPr id="8"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1 8</a:t>
            </a:r>
          </a:p>
        </p:txBody>
      </p:sp>
      <p:sp>
        <p:nvSpPr>
          <p:cNvPr id="12" name="Rectangle 4"/>
          <p:cNvSpPr>
            <a:spLocks noGrp="1" noChangeArrowheads="1"/>
          </p:cNvSpPr>
          <p:nvPr>
            <p:ph idx="1"/>
          </p:nvPr>
        </p:nvSpPr>
        <p:spPr>
          <a:xfrm>
            <a:off x="683568" y="2393293"/>
            <a:ext cx="7523337" cy="3195947"/>
          </a:xfrm>
        </p:spPr>
        <p:txBody>
          <a:bodyPr rIns="132080"/>
          <a:lstStyle/>
          <a:p>
            <a:pPr>
              <a:buNone/>
            </a:pPr>
            <a:r>
              <a:rPr lang="en-CA" b="1" dirty="0" smtClean="0">
                <a:solidFill>
                  <a:schemeClr val="accent6">
                    <a:lumMod val="75000"/>
                  </a:schemeClr>
                </a:solidFill>
                <a:latin typeface="Chalkduster"/>
                <a:cs typeface="Chalkduster"/>
              </a:rPr>
              <a:t>Types of Abuse:</a:t>
            </a:r>
          </a:p>
          <a:p>
            <a:pPr>
              <a:buNone/>
            </a:pPr>
            <a:endParaRPr lang="en-CA" b="1" dirty="0" smtClean="0">
              <a:solidFill>
                <a:schemeClr val="accent6">
                  <a:lumMod val="75000"/>
                </a:schemeClr>
              </a:solidFill>
              <a:latin typeface="Chalkduster"/>
              <a:cs typeface="Chalkduster"/>
            </a:endParaRPr>
          </a:p>
          <a:p>
            <a:pPr>
              <a:buNone/>
            </a:pPr>
            <a:endParaRPr lang="en-CA" sz="2000" b="1" dirty="0">
              <a:solidFill>
                <a:schemeClr val="accent6">
                  <a:lumMod val="75000"/>
                </a:schemeClr>
              </a:solidFill>
              <a:latin typeface="Chalkduster"/>
              <a:cs typeface="Chalkduster"/>
            </a:endParaRPr>
          </a:p>
          <a:p>
            <a:pPr>
              <a:buNone/>
            </a:pPr>
            <a:endParaRPr lang="en-CA" sz="2000" b="1" dirty="0" smtClean="0">
              <a:solidFill>
                <a:schemeClr val="accent6">
                  <a:lumMod val="75000"/>
                </a:schemeClr>
              </a:solidFill>
              <a:latin typeface="Chalkduster"/>
              <a:cs typeface="Chalkduster"/>
            </a:endParaRPr>
          </a:p>
          <a:p>
            <a:pPr>
              <a:buNone/>
            </a:pPr>
            <a:endParaRPr lang="en-CA" sz="2000" b="1" dirty="0">
              <a:solidFill>
                <a:schemeClr val="accent6">
                  <a:lumMod val="75000"/>
                </a:schemeClr>
              </a:solidFill>
              <a:latin typeface="Chalkduster"/>
              <a:cs typeface="Chalkduster"/>
            </a:endParaRPr>
          </a:p>
          <a:p>
            <a:pPr>
              <a:buNone/>
            </a:pPr>
            <a:endParaRPr lang="en-CA" sz="2000" dirty="0" smtClean="0"/>
          </a:p>
          <a:p>
            <a:pPr marL="0" indent="0">
              <a:buNone/>
            </a:pPr>
            <a:r>
              <a:rPr lang="en-CA" sz="2400" b="1" dirty="0" smtClean="0"/>
              <a:t>It is the combination, frequency and duration of indicators that should alert you to a problem. </a:t>
            </a:r>
            <a:endParaRPr lang="en-US" sz="2400" b="1" dirty="0" smtClean="0"/>
          </a:p>
          <a:p>
            <a:pPr marL="0" indent="0">
              <a:buNone/>
            </a:pPr>
            <a:endParaRPr lang="en-CA" sz="1800" dirty="0" smtClean="0">
              <a:latin typeface="Arial"/>
              <a:cs typeface="Arial"/>
            </a:endParaRPr>
          </a:p>
          <a:p>
            <a:pPr marL="0" indent="0">
              <a:buNone/>
            </a:pPr>
            <a:endParaRPr lang="en-CA" sz="1800" dirty="0" smtClean="0">
              <a:latin typeface="Arial"/>
              <a:cs typeface="Arial"/>
            </a:endParaRPr>
          </a:p>
          <a:p>
            <a:pPr>
              <a:buNone/>
            </a:pPr>
            <a:endParaRPr lang="en-CA" sz="2400" b="1" dirty="0" smtClean="0">
              <a:latin typeface="Arial"/>
              <a:cs typeface="Arial"/>
            </a:endParaRPr>
          </a:p>
          <a:p>
            <a:pPr>
              <a:buNone/>
            </a:pPr>
            <a:endParaRPr lang="en-CA" sz="2400" b="1" dirty="0" smtClean="0">
              <a:latin typeface="Arial"/>
              <a:cs typeface="Arial"/>
            </a:endParaRPr>
          </a:p>
          <a:p>
            <a:pPr>
              <a:buNone/>
            </a:pPr>
            <a:r>
              <a:rPr lang="en-CA" sz="2400" dirty="0" smtClean="0"/>
              <a:t> </a:t>
            </a:r>
            <a:endParaRPr lang="en-US" sz="2400" dirty="0" smtClean="0"/>
          </a:p>
          <a:p>
            <a:endParaRPr lang="en-US" sz="2800" b="1" dirty="0" smtClean="0">
              <a:solidFill>
                <a:srgbClr val="3366FF"/>
              </a:solidFill>
            </a:endParaRPr>
          </a:p>
          <a:p>
            <a:endParaRPr lang="en-US" sz="2500" b="1" dirty="0" smtClean="0">
              <a:solidFill>
                <a:srgbClr val="0000FF"/>
              </a:solidFill>
              <a:ea typeface="ヒラギノ角ゴ ProN W6" charset="-128"/>
            </a:endParaRPr>
          </a:p>
        </p:txBody>
      </p:sp>
      <p:sp>
        <p:nvSpPr>
          <p:cNvPr id="5" name="Rectangle 4"/>
          <p:cNvSpPr/>
          <p:nvPr/>
        </p:nvSpPr>
        <p:spPr>
          <a:xfrm>
            <a:off x="6588224" y="6021288"/>
            <a:ext cx="2477762" cy="338554"/>
          </a:xfrm>
          <a:prstGeom prst="rect">
            <a:avLst/>
          </a:prstGeom>
        </p:spPr>
        <p:txBody>
          <a:bodyPr wrap="none">
            <a:spAutoFit/>
          </a:bodyPr>
          <a:lstStyle/>
          <a:p>
            <a:pPr>
              <a:buNone/>
            </a:pPr>
            <a:r>
              <a:rPr lang="en-CA" sz="1600" dirty="0">
                <a:solidFill>
                  <a:schemeClr val="bg1">
                    <a:lumMod val="50000"/>
                  </a:schemeClr>
                </a:solidFill>
              </a:rPr>
              <a:t>Handbook pages 45 – 47</a:t>
            </a:r>
          </a:p>
        </p:txBody>
      </p:sp>
      <p:sp>
        <p:nvSpPr>
          <p:cNvPr id="17" name="Rectangle 16"/>
          <p:cNvSpPr/>
          <p:nvPr/>
        </p:nvSpPr>
        <p:spPr>
          <a:xfrm>
            <a:off x="683568" y="2996952"/>
            <a:ext cx="7920880" cy="1569660"/>
          </a:xfrm>
          <a:prstGeom prst="rect">
            <a:avLst/>
          </a:prstGeom>
        </p:spPr>
        <p:txBody>
          <a:bodyPr wrap="square">
            <a:spAutoFit/>
          </a:bodyPr>
          <a:lstStyle/>
          <a:p>
            <a:pPr marL="342900" indent="-342900">
              <a:buFont typeface="Arial"/>
              <a:buChar char="•"/>
            </a:pPr>
            <a:r>
              <a:rPr lang="en-CA" sz="2400" dirty="0" smtClean="0">
                <a:cs typeface="Arial"/>
              </a:rPr>
              <a:t>Physical</a:t>
            </a:r>
            <a:endParaRPr lang="en-CA" sz="2400" dirty="0">
              <a:cs typeface="Arial"/>
            </a:endParaRPr>
          </a:p>
          <a:p>
            <a:pPr marL="342900" indent="-342900">
              <a:buFont typeface="Arial"/>
              <a:buChar char="•"/>
            </a:pPr>
            <a:r>
              <a:rPr lang="en-CA" sz="2400" dirty="0">
                <a:cs typeface="Arial"/>
              </a:rPr>
              <a:t>Neglect </a:t>
            </a:r>
            <a:r>
              <a:rPr lang="en-CA" dirty="0">
                <a:cs typeface="Arial"/>
              </a:rPr>
              <a:t>(note: there is a difference between neglect and poverty)</a:t>
            </a:r>
          </a:p>
          <a:p>
            <a:pPr marL="342900" indent="-342900">
              <a:buFont typeface="Arial"/>
              <a:buChar char="•"/>
            </a:pPr>
            <a:r>
              <a:rPr lang="en-CA" sz="2400" dirty="0">
                <a:cs typeface="Arial"/>
              </a:rPr>
              <a:t>Emotional</a:t>
            </a:r>
          </a:p>
          <a:p>
            <a:pPr marL="342900" indent="-342900">
              <a:buFont typeface="Arial"/>
              <a:buChar char="•"/>
            </a:pPr>
            <a:r>
              <a:rPr lang="en-CA" sz="2400" dirty="0">
                <a:cs typeface="Arial"/>
              </a:rPr>
              <a:t>Sexual</a:t>
            </a:r>
          </a:p>
        </p:txBody>
      </p:sp>
    </p:spTree>
    <p:extLst>
      <p:ext uri="{BB962C8B-B14F-4D97-AF65-F5344CB8AC3E}">
        <p14:creationId xmlns:p14="http://schemas.microsoft.com/office/powerpoint/2010/main" val="1295163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Mentor Training Session</a:t>
            </a:r>
            <a:endParaRPr lang="en-US" dirty="0"/>
          </a:p>
        </p:txBody>
      </p:sp>
      <p:sp>
        <p:nvSpPr>
          <p:cNvPr id="3" name="Content Placeholder 2"/>
          <p:cNvSpPr>
            <a:spLocks noGrp="1"/>
          </p:cNvSpPr>
          <p:nvPr>
            <p:ph idx="1"/>
          </p:nvPr>
        </p:nvSpPr>
        <p:spPr>
          <a:xfrm>
            <a:off x="539552" y="2086893"/>
            <a:ext cx="7620000" cy="4114800"/>
          </a:xfrm>
        </p:spPr>
        <p:txBody>
          <a:bodyPr/>
          <a:lstStyle/>
          <a:p>
            <a:r>
              <a:rPr lang="en-US" sz="2800" b="1" dirty="0" smtClean="0">
                <a:solidFill>
                  <a:srgbClr val="0070C0"/>
                </a:solidFill>
              </a:rPr>
              <a:t>Agenda:</a:t>
            </a:r>
          </a:p>
          <a:p>
            <a:endParaRPr lang="en-US" sz="2800" b="1" dirty="0" smtClean="0">
              <a:solidFill>
                <a:srgbClr val="0070C0"/>
              </a:solidFill>
            </a:endParaRPr>
          </a:p>
          <a:p>
            <a:r>
              <a:rPr lang="en-US" sz="2800" b="1" dirty="0" smtClean="0">
                <a:solidFill>
                  <a:srgbClr val="0070C0"/>
                </a:solidFill>
              </a:rPr>
              <a:t>1. What is Mentorship?</a:t>
            </a:r>
          </a:p>
          <a:p>
            <a:r>
              <a:rPr lang="en-US" sz="2800" b="1" dirty="0" smtClean="0">
                <a:solidFill>
                  <a:srgbClr val="0070C0"/>
                </a:solidFill>
              </a:rPr>
              <a:t>2. Communication </a:t>
            </a:r>
          </a:p>
          <a:p>
            <a:r>
              <a:rPr lang="en-US" sz="2800" b="1" dirty="0" smtClean="0">
                <a:solidFill>
                  <a:srgbClr val="0070C0"/>
                </a:solidFill>
              </a:rPr>
              <a:t>3. Child Safety</a:t>
            </a:r>
          </a:p>
          <a:p>
            <a:r>
              <a:rPr lang="en-US" sz="2800" b="1" dirty="0" smtClean="0">
                <a:solidFill>
                  <a:srgbClr val="0070C0"/>
                </a:solidFill>
              </a:rPr>
              <a:t>4. General Mentoring Guidelines</a:t>
            </a:r>
          </a:p>
          <a:p>
            <a:r>
              <a:rPr lang="en-US" sz="2800" b="1" dirty="0" smtClean="0">
                <a:solidFill>
                  <a:srgbClr val="0070C0"/>
                </a:solidFill>
              </a:rPr>
              <a:t>6. Online Mentor Training</a:t>
            </a:r>
            <a:endParaRPr lang="en-US" sz="2800" b="1" dirty="0">
              <a:solidFill>
                <a:srgbClr val="0070C0"/>
              </a:solidFill>
            </a:endParaRPr>
          </a:p>
        </p:txBody>
      </p:sp>
      <p:sp>
        <p:nvSpPr>
          <p:cNvPr id="4" name="Slide Number Placeholder 3"/>
          <p:cNvSpPr>
            <a:spLocks noGrp="1"/>
          </p:cNvSpPr>
          <p:nvPr>
            <p:ph type="sldNum" sz="quarter" idx="12"/>
          </p:nvPr>
        </p:nvSpPr>
        <p:spPr/>
        <p:txBody>
          <a:bodyPr/>
          <a:lstStyle/>
          <a:p>
            <a:pPr>
              <a:defRPr/>
            </a:pPr>
            <a:fld id="{96C920ED-A8CC-4828-90A1-1C9CDC84723F}" type="slidenum">
              <a:rPr lang="en-US" smtClean="0">
                <a:solidFill>
                  <a:prstClr val="black"/>
                </a:solidFill>
              </a:rPr>
              <a:pPr>
                <a:defRPr/>
              </a:pPr>
              <a:t>2</a:t>
            </a:fld>
            <a:endParaRPr lang="en-US">
              <a:solidFill>
                <a:prstClr val="black"/>
              </a:solidFill>
            </a:endParaRPr>
          </a:p>
        </p:txBody>
      </p:sp>
      <p:pic>
        <p:nvPicPr>
          <p:cNvPr id="5" name="Picture 8"/>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601404" y="2420888"/>
            <a:ext cx="2548524" cy="378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256258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333375"/>
          </a:xfrm>
          <a:prstGeom prst="rect">
            <a:avLst/>
          </a:prstGeom>
          <a:solidFill>
            <a:srgbClr val="72B842"/>
          </a:solidFill>
          <a:ln w="12700" cap="sq" algn="ctr">
            <a:noFill/>
            <a:round/>
            <a:headEnd type="none" w="sm" len="sm"/>
            <a:tailEnd type="none" w="sm" len="sm"/>
          </a:ln>
        </p:spPr>
        <p:txBody>
          <a:bodyPr wrap="none" lIns="91415" tIns="45708" rIns="91415" bIns="45708" anchor="ctr"/>
          <a:lstStyle/>
          <a:p>
            <a:pPr algn="ctr" eaLnBrk="0" fontAlgn="base" hangingPunct="0">
              <a:spcBef>
                <a:spcPct val="0"/>
              </a:spcBef>
              <a:spcAft>
                <a:spcPct val="0"/>
              </a:spcAft>
              <a:defRPr/>
            </a:pPr>
            <a:endParaRPr lang="en-CA" sz="1600" spc="200" dirty="0">
              <a:solidFill>
                <a:prstClr val="white"/>
              </a:solidFill>
              <a:latin typeface="Calibri" pitchFamily="34" charset="0"/>
            </a:endParaRPr>
          </a:p>
        </p:txBody>
      </p:sp>
      <p:sp>
        <p:nvSpPr>
          <p:cNvPr id="6" name="Title 1"/>
          <p:cNvSpPr txBox="1">
            <a:spLocks/>
          </p:cNvSpPr>
          <p:nvPr/>
        </p:nvSpPr>
        <p:spPr>
          <a:xfrm>
            <a:off x="124522" y="548680"/>
            <a:ext cx="9127998" cy="858753"/>
          </a:xfrm>
          <a:prstGeom prst="rect">
            <a:avLst/>
          </a:prstGeom>
        </p:spPr>
        <p:txBody>
          <a:bodyPr/>
          <a:lstStyle>
            <a:lvl1pPr algn="l" rtl="0" eaLnBrk="0" fontAlgn="base" hangingPunct="0">
              <a:spcBef>
                <a:spcPct val="0"/>
              </a:spcBef>
              <a:spcAft>
                <a:spcPct val="0"/>
              </a:spcAft>
              <a:defRPr sz="4000" b="1">
                <a:solidFill>
                  <a:schemeClr val="bg1"/>
                </a:solidFill>
                <a:latin typeface="+mj-lt"/>
                <a:ea typeface="+mj-ea"/>
                <a:cs typeface="ヒラギノ角ゴ Pro W3" charset="-128"/>
              </a:defRPr>
            </a:lvl1pPr>
            <a:lvl2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2pPr>
            <a:lvl3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3pPr>
            <a:lvl4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4pPr>
            <a:lvl5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5pPr>
            <a:lvl6pPr marL="457200" algn="l" rtl="0" fontAlgn="base">
              <a:spcBef>
                <a:spcPct val="0"/>
              </a:spcBef>
              <a:spcAft>
                <a:spcPct val="0"/>
              </a:spcAft>
              <a:defRPr sz="4000" b="1">
                <a:solidFill>
                  <a:schemeClr val="bg1"/>
                </a:solidFill>
                <a:latin typeface="Arial" charset="0"/>
                <a:ea typeface="ヒラギノ角ゴ Pro W3" pitchFamily="124" charset="-128"/>
              </a:defRPr>
            </a:lvl6pPr>
            <a:lvl7pPr marL="914400" algn="l" rtl="0" fontAlgn="base">
              <a:spcBef>
                <a:spcPct val="0"/>
              </a:spcBef>
              <a:spcAft>
                <a:spcPct val="0"/>
              </a:spcAft>
              <a:defRPr sz="4000" b="1">
                <a:solidFill>
                  <a:schemeClr val="bg1"/>
                </a:solidFill>
                <a:latin typeface="Arial" charset="0"/>
                <a:ea typeface="ヒラギノ角ゴ Pro W3" pitchFamily="124" charset="-128"/>
              </a:defRPr>
            </a:lvl7pPr>
            <a:lvl8pPr marL="1371600" algn="l" rtl="0" fontAlgn="base">
              <a:spcBef>
                <a:spcPct val="0"/>
              </a:spcBef>
              <a:spcAft>
                <a:spcPct val="0"/>
              </a:spcAft>
              <a:defRPr sz="4000" b="1">
                <a:solidFill>
                  <a:schemeClr val="bg1"/>
                </a:solidFill>
                <a:latin typeface="Arial" charset="0"/>
                <a:ea typeface="ヒラギノ角ゴ Pro W3" pitchFamily="124" charset="-128"/>
              </a:defRPr>
            </a:lvl8pPr>
            <a:lvl9pPr marL="1828800" algn="l" rtl="0" fontAlgn="base">
              <a:spcBef>
                <a:spcPct val="0"/>
              </a:spcBef>
              <a:spcAft>
                <a:spcPct val="0"/>
              </a:spcAft>
              <a:defRPr sz="4000" b="1">
                <a:solidFill>
                  <a:schemeClr val="bg1"/>
                </a:solidFill>
                <a:latin typeface="Arial" charset="0"/>
                <a:ea typeface="ヒラギノ角ゴ Pro W3" pitchFamily="124" charset="-128"/>
              </a:defRPr>
            </a:lvl9pPr>
          </a:lstStyle>
          <a:p>
            <a:pPr algn="ctr"/>
            <a:r>
              <a:rPr lang="en-CA" sz="5400" dirty="0" smtClean="0">
                <a:latin typeface="MadCaps"/>
                <a:cs typeface="MadCaps"/>
              </a:rPr>
              <a:t>Child Safety</a:t>
            </a:r>
          </a:p>
        </p:txBody>
      </p:sp>
      <p:sp>
        <p:nvSpPr>
          <p:cNvPr id="8"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1 9 </a:t>
            </a:r>
          </a:p>
        </p:txBody>
      </p:sp>
      <p:sp>
        <p:nvSpPr>
          <p:cNvPr id="10" name="Rectangle 4"/>
          <p:cNvSpPr txBox="1">
            <a:spLocks noChangeArrowheads="1"/>
          </p:cNvSpPr>
          <p:nvPr/>
        </p:nvSpPr>
        <p:spPr>
          <a:xfrm>
            <a:off x="649063" y="2276872"/>
            <a:ext cx="7523337" cy="3528392"/>
          </a:xfrm>
          <a:prstGeom prst="rect">
            <a:avLst/>
          </a:prstGeom>
        </p:spPr>
        <p:txBody>
          <a:bodyPr rIns="132080"/>
          <a:lstStyle>
            <a:lvl1pPr marL="342900" indent="-342900" algn="l" rtl="0" eaLnBrk="0" fontAlgn="base" hangingPunct="0">
              <a:spcBef>
                <a:spcPct val="20000"/>
              </a:spcBef>
              <a:spcAft>
                <a:spcPct val="0"/>
              </a:spcAft>
              <a:buClr>
                <a:schemeClr val="bg1"/>
              </a:buClr>
              <a:buFont typeface="Times" charset="0"/>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 typeface="Times" charset="0"/>
              <a:buNone/>
            </a:pPr>
            <a:r>
              <a:rPr lang="en-CA" b="1" dirty="0" smtClean="0">
                <a:solidFill>
                  <a:srgbClr val="D30000"/>
                </a:solidFill>
                <a:latin typeface="Chalkduster"/>
                <a:cs typeface="Chalkduster"/>
              </a:rPr>
              <a:t>Disclosures of Abuse</a:t>
            </a:r>
            <a:endParaRPr lang="en-CA" sz="2000" dirty="0" smtClean="0">
              <a:solidFill>
                <a:srgbClr val="D30000"/>
              </a:solidFill>
            </a:endParaRPr>
          </a:p>
          <a:p>
            <a:pPr marL="0" indent="0">
              <a:buFont typeface="Times" charset="0"/>
              <a:buNone/>
            </a:pPr>
            <a:endParaRPr lang="en-CA" sz="1800" dirty="0" smtClean="0">
              <a:latin typeface="Arial"/>
              <a:cs typeface="Arial"/>
            </a:endParaRPr>
          </a:p>
          <a:p>
            <a:pPr lvl="0">
              <a:buClrTx/>
              <a:defRPr/>
            </a:pPr>
            <a:r>
              <a:rPr lang="en-CA" sz="2400" b="1" kern="0" dirty="0"/>
              <a:t>Direct Disclosure</a:t>
            </a:r>
            <a:r>
              <a:rPr lang="en-CA" sz="2400" kern="0" dirty="0"/>
              <a:t>: A child directly tells someone they are </a:t>
            </a:r>
            <a:r>
              <a:rPr lang="en-CA" sz="2400" kern="0" dirty="0" smtClean="0"/>
              <a:t>experiencing abuse. </a:t>
            </a:r>
            <a:r>
              <a:rPr lang="en-CA" sz="2400" kern="0" dirty="0"/>
              <a:t> </a:t>
            </a:r>
          </a:p>
          <a:p>
            <a:pPr lvl="0">
              <a:buClrTx/>
              <a:buNone/>
              <a:defRPr/>
            </a:pPr>
            <a:endParaRPr lang="en-CA" sz="2400" kern="0" dirty="0"/>
          </a:p>
          <a:p>
            <a:pPr lvl="0">
              <a:buClrTx/>
              <a:defRPr/>
            </a:pPr>
            <a:r>
              <a:rPr lang="en-CA" sz="2400" b="1" kern="0" dirty="0"/>
              <a:t>Indirect Disclosure</a:t>
            </a:r>
            <a:r>
              <a:rPr lang="en-CA" sz="2400" kern="0" dirty="0"/>
              <a:t>: Other people notice behaviours or signs indicative of abuse in the child. </a:t>
            </a:r>
          </a:p>
          <a:p>
            <a:pPr marL="0" indent="0">
              <a:buFont typeface="Times" charset="0"/>
              <a:buNone/>
            </a:pPr>
            <a:endParaRPr lang="en-CA" sz="1800" dirty="0" smtClean="0">
              <a:latin typeface="Arial"/>
              <a:cs typeface="Arial"/>
            </a:endParaRPr>
          </a:p>
          <a:p>
            <a:pPr>
              <a:buFont typeface="Times" charset="0"/>
              <a:buNone/>
            </a:pPr>
            <a:endParaRPr lang="en-CA" sz="2400" b="1" dirty="0" smtClean="0">
              <a:latin typeface="Arial"/>
              <a:cs typeface="Arial"/>
            </a:endParaRPr>
          </a:p>
          <a:p>
            <a:pPr>
              <a:buFont typeface="Times" charset="0"/>
              <a:buNone/>
            </a:pPr>
            <a:endParaRPr lang="en-CA" sz="2400" b="1" dirty="0" smtClean="0">
              <a:latin typeface="Arial"/>
              <a:cs typeface="Arial"/>
            </a:endParaRPr>
          </a:p>
          <a:p>
            <a:pPr>
              <a:buFont typeface="Times" charset="0"/>
              <a:buNone/>
            </a:pPr>
            <a:endParaRPr lang="en-US" sz="2400" dirty="0" smtClean="0"/>
          </a:p>
          <a:p>
            <a:endParaRPr lang="en-US" sz="2800" b="1" dirty="0" smtClean="0">
              <a:solidFill>
                <a:srgbClr val="3366FF"/>
              </a:solidFill>
            </a:endParaRPr>
          </a:p>
          <a:p>
            <a:endParaRPr lang="en-US" sz="2500" b="1" dirty="0" smtClean="0">
              <a:solidFill>
                <a:srgbClr val="0000FF"/>
              </a:solidFill>
              <a:ea typeface="ヒラギノ角ゴ ProN W6" charset="-128"/>
            </a:endParaRPr>
          </a:p>
        </p:txBody>
      </p:sp>
    </p:spTree>
    <p:extLst>
      <p:ext uri="{BB962C8B-B14F-4D97-AF65-F5344CB8AC3E}">
        <p14:creationId xmlns:p14="http://schemas.microsoft.com/office/powerpoint/2010/main" val="26559927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3528" y="2348880"/>
            <a:ext cx="8496944" cy="3354765"/>
          </a:xfrm>
          <a:prstGeom prst="rect">
            <a:avLst/>
          </a:prstGeom>
        </p:spPr>
        <p:txBody>
          <a:bodyPr wrap="square">
            <a:spAutoFit/>
          </a:bodyPr>
          <a:lstStyle/>
          <a:p>
            <a:pPr algn="ctr">
              <a:buFont typeface="Times" charset="0"/>
              <a:buNone/>
            </a:pPr>
            <a:r>
              <a:rPr lang="en-CA" sz="3200" b="1" dirty="0" smtClean="0">
                <a:solidFill>
                  <a:srgbClr val="1D437F"/>
                </a:solidFill>
                <a:latin typeface="Chalkduster"/>
                <a:cs typeface="Chalkduster"/>
              </a:rPr>
              <a:t>How to respond to a disclosure of abuse:</a:t>
            </a:r>
            <a:endParaRPr lang="en-CA" sz="3200" dirty="0">
              <a:solidFill>
                <a:srgbClr val="1D437F"/>
              </a:solidFill>
            </a:endParaRPr>
          </a:p>
          <a:p>
            <a:pPr algn="ctr">
              <a:buNone/>
            </a:pPr>
            <a:endParaRPr lang="en-CA" sz="3600" b="1" dirty="0" smtClean="0"/>
          </a:p>
          <a:p>
            <a:pPr algn="ctr">
              <a:buAutoNum type="arabicPeriod"/>
            </a:pPr>
            <a:r>
              <a:rPr lang="en-CA" sz="3600" dirty="0" smtClean="0">
                <a:solidFill>
                  <a:srgbClr val="002060"/>
                </a:solidFill>
              </a:rPr>
              <a:t> Stay calm.</a:t>
            </a:r>
          </a:p>
          <a:p>
            <a:pPr algn="ctr">
              <a:buAutoNum type="arabicPeriod"/>
            </a:pPr>
            <a:r>
              <a:rPr lang="en-CA" sz="3600" dirty="0" smtClean="0">
                <a:solidFill>
                  <a:srgbClr val="002060"/>
                </a:solidFill>
              </a:rPr>
              <a:t> Listen. </a:t>
            </a:r>
          </a:p>
          <a:p>
            <a:pPr algn="ctr">
              <a:buAutoNum type="arabicPeriod"/>
            </a:pPr>
            <a:r>
              <a:rPr lang="en-CA" sz="3600" dirty="0" smtClean="0">
                <a:solidFill>
                  <a:srgbClr val="002060"/>
                </a:solidFill>
              </a:rPr>
              <a:t> Reassure the child.</a:t>
            </a:r>
          </a:p>
          <a:p>
            <a:pPr algn="ctr">
              <a:buAutoNum type="arabicPeriod"/>
            </a:pPr>
            <a:r>
              <a:rPr lang="en-CA" sz="3600" dirty="0" smtClean="0">
                <a:solidFill>
                  <a:srgbClr val="002060"/>
                </a:solidFill>
              </a:rPr>
              <a:t> Report it.</a:t>
            </a:r>
          </a:p>
        </p:txBody>
      </p:sp>
      <p:sp>
        <p:nvSpPr>
          <p:cNvPr id="6" name="Title 1"/>
          <p:cNvSpPr txBox="1">
            <a:spLocks/>
          </p:cNvSpPr>
          <p:nvPr/>
        </p:nvSpPr>
        <p:spPr>
          <a:xfrm>
            <a:off x="124522" y="548680"/>
            <a:ext cx="9127998" cy="858753"/>
          </a:xfrm>
          <a:prstGeom prst="rect">
            <a:avLst/>
          </a:prstGeom>
        </p:spPr>
        <p:txBody>
          <a:bodyPr/>
          <a:lstStyle>
            <a:lvl1pPr algn="l" rtl="0" eaLnBrk="0" fontAlgn="base" hangingPunct="0">
              <a:spcBef>
                <a:spcPct val="0"/>
              </a:spcBef>
              <a:spcAft>
                <a:spcPct val="0"/>
              </a:spcAft>
              <a:defRPr sz="4000" b="1">
                <a:solidFill>
                  <a:schemeClr val="bg1"/>
                </a:solidFill>
                <a:latin typeface="+mj-lt"/>
                <a:ea typeface="+mj-ea"/>
                <a:cs typeface="ヒラギノ角ゴ Pro W3" charset="-128"/>
              </a:defRPr>
            </a:lvl1pPr>
            <a:lvl2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2pPr>
            <a:lvl3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3pPr>
            <a:lvl4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4pPr>
            <a:lvl5pPr algn="l" rtl="0" eaLnBrk="0" fontAlgn="base" hangingPunct="0">
              <a:spcBef>
                <a:spcPct val="0"/>
              </a:spcBef>
              <a:spcAft>
                <a:spcPct val="0"/>
              </a:spcAft>
              <a:defRPr sz="4000" b="1">
                <a:solidFill>
                  <a:schemeClr val="bg1"/>
                </a:solidFill>
                <a:latin typeface="Arial" charset="0"/>
                <a:ea typeface="ヒラギノ角ゴ Pro W3" pitchFamily="124" charset="-128"/>
                <a:cs typeface="ヒラギノ角ゴ Pro W3" charset="-128"/>
              </a:defRPr>
            </a:lvl5pPr>
            <a:lvl6pPr marL="457200" algn="l" rtl="0" fontAlgn="base">
              <a:spcBef>
                <a:spcPct val="0"/>
              </a:spcBef>
              <a:spcAft>
                <a:spcPct val="0"/>
              </a:spcAft>
              <a:defRPr sz="4000" b="1">
                <a:solidFill>
                  <a:schemeClr val="bg1"/>
                </a:solidFill>
                <a:latin typeface="Arial" charset="0"/>
                <a:ea typeface="ヒラギノ角ゴ Pro W3" pitchFamily="124" charset="-128"/>
              </a:defRPr>
            </a:lvl6pPr>
            <a:lvl7pPr marL="914400" algn="l" rtl="0" fontAlgn="base">
              <a:spcBef>
                <a:spcPct val="0"/>
              </a:spcBef>
              <a:spcAft>
                <a:spcPct val="0"/>
              </a:spcAft>
              <a:defRPr sz="4000" b="1">
                <a:solidFill>
                  <a:schemeClr val="bg1"/>
                </a:solidFill>
                <a:latin typeface="Arial" charset="0"/>
                <a:ea typeface="ヒラギノ角ゴ Pro W3" pitchFamily="124" charset="-128"/>
              </a:defRPr>
            </a:lvl7pPr>
            <a:lvl8pPr marL="1371600" algn="l" rtl="0" fontAlgn="base">
              <a:spcBef>
                <a:spcPct val="0"/>
              </a:spcBef>
              <a:spcAft>
                <a:spcPct val="0"/>
              </a:spcAft>
              <a:defRPr sz="4000" b="1">
                <a:solidFill>
                  <a:schemeClr val="bg1"/>
                </a:solidFill>
                <a:latin typeface="Arial" charset="0"/>
                <a:ea typeface="ヒラギノ角ゴ Pro W3" pitchFamily="124" charset="-128"/>
              </a:defRPr>
            </a:lvl8pPr>
            <a:lvl9pPr marL="1828800" algn="l" rtl="0" fontAlgn="base">
              <a:spcBef>
                <a:spcPct val="0"/>
              </a:spcBef>
              <a:spcAft>
                <a:spcPct val="0"/>
              </a:spcAft>
              <a:defRPr sz="4000" b="1">
                <a:solidFill>
                  <a:schemeClr val="bg1"/>
                </a:solidFill>
                <a:latin typeface="Arial" charset="0"/>
                <a:ea typeface="ヒラギノ角ゴ Pro W3" pitchFamily="124" charset="-128"/>
              </a:defRPr>
            </a:lvl9pPr>
          </a:lstStyle>
          <a:p>
            <a:pPr algn="ctr"/>
            <a:r>
              <a:rPr lang="en-CA" sz="5400" dirty="0" smtClean="0">
                <a:latin typeface="MadCaps"/>
                <a:cs typeface="MadCaps"/>
              </a:rPr>
              <a:t>Child Safety</a:t>
            </a:r>
          </a:p>
        </p:txBody>
      </p:sp>
      <p:sp>
        <p:nvSpPr>
          <p:cNvPr id="7"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2 0</a:t>
            </a:r>
          </a:p>
        </p:txBody>
      </p:sp>
    </p:spTree>
    <p:extLst>
      <p:ext uri="{BB962C8B-B14F-4D97-AF65-F5344CB8AC3E}">
        <p14:creationId xmlns:p14="http://schemas.microsoft.com/office/powerpoint/2010/main" val="39068828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83568" y="1484784"/>
            <a:ext cx="7772400" cy="4104456"/>
          </a:xfrm>
        </p:spPr>
        <p:txBody>
          <a:bodyPr/>
          <a:lstStyle/>
          <a:p>
            <a:pPr algn="ctr"/>
            <a:r>
              <a:rPr lang="en-US" sz="8000" b="1" dirty="0" smtClean="0">
                <a:solidFill>
                  <a:srgbClr val="00B050"/>
                </a:solidFill>
                <a:latin typeface="MadCaps"/>
              </a:rPr>
              <a:t>General Mentoring Guidelines</a:t>
            </a:r>
            <a:endParaRPr lang="en-US" sz="8000" b="1" dirty="0">
              <a:solidFill>
                <a:srgbClr val="00B050"/>
              </a:solidFill>
              <a:latin typeface="MadCaps"/>
            </a:endParaRPr>
          </a:p>
        </p:txBody>
      </p:sp>
      <p:sp>
        <p:nvSpPr>
          <p:cNvPr id="4" name="Slide Number Placeholder 3"/>
          <p:cNvSpPr>
            <a:spLocks noGrp="1"/>
          </p:cNvSpPr>
          <p:nvPr>
            <p:ph type="sldNum" sz="quarter" idx="12"/>
          </p:nvPr>
        </p:nvSpPr>
        <p:spPr/>
        <p:txBody>
          <a:bodyPr/>
          <a:lstStyle/>
          <a:p>
            <a:pPr>
              <a:defRPr/>
            </a:pPr>
            <a:fld id="{12B7AB6C-727C-4BCB-9503-2F1DD744EFBC}"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541374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C:\Users\lambiee\AppData\Local\Microsoft\Windows\Temporary Internet Files\Content.IE5\Q4G85TVS\MP9002628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277422"/>
            <a:ext cx="3657600" cy="2444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lambiee\AppData\Local\Microsoft\Windows\Temporary Internet Files\Content.IE5\Q4G85TVS\MC90044570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2907" y="4048645"/>
            <a:ext cx="1981199" cy="18188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48954" y="2340168"/>
            <a:ext cx="6207148" cy="769441"/>
          </a:xfrm>
          <a:prstGeom prst="rect">
            <a:avLst/>
          </a:prstGeom>
          <a:noFill/>
        </p:spPr>
        <p:txBody>
          <a:bodyPr wrap="none" rtlCol="0">
            <a:spAutoFit/>
          </a:bodyPr>
          <a:lstStyle/>
          <a:p>
            <a:r>
              <a:rPr lang="en-CA" sz="4400" b="1" dirty="0" smtClean="0">
                <a:solidFill>
                  <a:schemeClr val="accent6">
                    <a:lumMod val="75000"/>
                  </a:schemeClr>
                </a:solidFill>
                <a:latin typeface="Chalkduster"/>
                <a:cs typeface="Chalkduster"/>
              </a:rPr>
              <a:t>Can I hug my mentee?</a:t>
            </a:r>
            <a:endParaRPr lang="en-CA" sz="4400" b="1" dirty="0">
              <a:solidFill>
                <a:schemeClr val="accent6">
                  <a:lumMod val="75000"/>
                </a:schemeClr>
              </a:solidFill>
              <a:latin typeface="Chalkduster"/>
              <a:cs typeface="Chalkduster"/>
            </a:endParaRPr>
          </a:p>
        </p:txBody>
      </p:sp>
      <p:sp>
        <p:nvSpPr>
          <p:cNvPr id="6" name="TextBox 5"/>
          <p:cNvSpPr txBox="1"/>
          <p:nvPr/>
        </p:nvSpPr>
        <p:spPr>
          <a:xfrm>
            <a:off x="180528" y="404664"/>
            <a:ext cx="9144000" cy="830997"/>
          </a:xfrm>
          <a:prstGeom prst="rect">
            <a:avLst/>
          </a:prstGeom>
          <a:noFill/>
        </p:spPr>
        <p:txBody>
          <a:bodyPr wrap="square" rtlCol="0">
            <a:spAutoFit/>
          </a:bodyPr>
          <a:lstStyle/>
          <a:p>
            <a:pPr algn="ctr"/>
            <a:r>
              <a:rPr lang="en-CA" sz="4800" b="1" dirty="0" smtClean="0">
                <a:solidFill>
                  <a:schemeClr val="bg1"/>
                </a:solidFill>
                <a:latin typeface="MadCaps"/>
                <a:cs typeface="MadCaps"/>
              </a:rPr>
              <a:t>General Mentoring Guidelines </a:t>
            </a:r>
            <a:endParaRPr lang="en-CA" sz="4800" b="1" dirty="0">
              <a:solidFill>
                <a:schemeClr val="bg1"/>
              </a:solidFill>
              <a:latin typeface="MadCaps"/>
              <a:cs typeface="MadCaps"/>
            </a:endParaRPr>
          </a:p>
        </p:txBody>
      </p:sp>
      <p:sp>
        <p:nvSpPr>
          <p:cNvPr id="7"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2 2</a:t>
            </a:r>
          </a:p>
        </p:txBody>
      </p:sp>
    </p:spTree>
    <p:extLst>
      <p:ext uri="{BB962C8B-B14F-4D97-AF65-F5344CB8AC3E}">
        <p14:creationId xmlns:p14="http://schemas.microsoft.com/office/powerpoint/2010/main" val="2143663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052" name="Picture 4" descr="C:\Users\Angela\AppData\Local\Microsoft\Windows\Temporary Internet Files\Content.IE5\TIZPM3D5\MC900437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840" y="2417088"/>
            <a:ext cx="1930400" cy="1831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552" y="3140968"/>
            <a:ext cx="8208912" cy="2800767"/>
          </a:xfrm>
          <a:prstGeom prst="rect">
            <a:avLst/>
          </a:prstGeom>
        </p:spPr>
        <p:txBody>
          <a:bodyPr wrap="square">
            <a:spAutoFit/>
          </a:bodyPr>
          <a:lstStyle/>
          <a:p>
            <a:r>
              <a:rPr lang="en-US" sz="2800" b="1" u="sng" dirty="0" smtClean="0">
                <a:solidFill>
                  <a:srgbClr val="00B050"/>
                </a:solidFill>
                <a:latin typeface="Chalkduster"/>
                <a:cs typeface="Chalkduster"/>
              </a:rPr>
              <a:t>Guidelines for Physical Contact</a:t>
            </a:r>
          </a:p>
          <a:p>
            <a:pPr algn="ctr"/>
            <a:endParaRPr lang="en-US" sz="2800" b="1" dirty="0" smtClean="0"/>
          </a:p>
          <a:p>
            <a:pPr marL="514350" indent="-514350">
              <a:buAutoNum type="arabicPeriod"/>
            </a:pPr>
            <a:r>
              <a:rPr lang="en-US" sz="2400" dirty="0" smtClean="0"/>
              <a:t>Respect the child’s wishes.</a:t>
            </a:r>
          </a:p>
          <a:p>
            <a:pPr marL="514350" indent="-514350">
              <a:buAutoNum type="arabicPeriod"/>
            </a:pPr>
            <a:r>
              <a:rPr lang="en-US" sz="2400" dirty="0" smtClean="0"/>
              <a:t>Allow the child to initiate contact (including hugs).</a:t>
            </a:r>
          </a:p>
          <a:p>
            <a:pPr marL="514350" indent="-514350">
              <a:buAutoNum type="arabicPeriod"/>
            </a:pPr>
            <a:r>
              <a:rPr lang="en-US" sz="2400" dirty="0" smtClean="0"/>
              <a:t>Respect your own feelings about physical contact.</a:t>
            </a:r>
          </a:p>
          <a:p>
            <a:pPr marL="514350" indent="-514350">
              <a:buAutoNum type="arabicPeriod"/>
            </a:pPr>
            <a:r>
              <a:rPr lang="en-US" sz="2400" dirty="0" smtClean="0"/>
              <a:t>Err on the side of caution.</a:t>
            </a:r>
          </a:p>
          <a:p>
            <a:pPr marL="514350" indent="-514350">
              <a:buAutoNum type="arabicPeriod"/>
            </a:pPr>
            <a:r>
              <a:rPr lang="en-US" sz="2400" dirty="0" smtClean="0"/>
              <a:t>Be aware of how others might perceive your actions. </a:t>
            </a:r>
          </a:p>
        </p:txBody>
      </p:sp>
      <p:sp>
        <p:nvSpPr>
          <p:cNvPr id="5" name="TextBox 4"/>
          <p:cNvSpPr txBox="1"/>
          <p:nvPr/>
        </p:nvSpPr>
        <p:spPr>
          <a:xfrm>
            <a:off x="180528" y="404664"/>
            <a:ext cx="9144000" cy="830997"/>
          </a:xfrm>
          <a:prstGeom prst="rect">
            <a:avLst/>
          </a:prstGeom>
          <a:noFill/>
        </p:spPr>
        <p:txBody>
          <a:bodyPr wrap="square" rtlCol="0">
            <a:spAutoFit/>
          </a:bodyPr>
          <a:lstStyle/>
          <a:p>
            <a:pPr algn="ctr"/>
            <a:r>
              <a:rPr lang="en-CA" sz="4800" b="1" dirty="0" smtClean="0">
                <a:solidFill>
                  <a:schemeClr val="bg1"/>
                </a:solidFill>
                <a:latin typeface="MadCaps"/>
                <a:cs typeface="MadCaps"/>
              </a:rPr>
              <a:t>General Mentoring Guidelines </a:t>
            </a:r>
            <a:endParaRPr lang="en-CA" sz="4800" b="1" dirty="0">
              <a:solidFill>
                <a:schemeClr val="bg1"/>
              </a:solidFill>
              <a:latin typeface="MadCaps"/>
              <a:cs typeface="MadCaps"/>
            </a:endParaRPr>
          </a:p>
        </p:txBody>
      </p:sp>
      <p:sp>
        <p:nvSpPr>
          <p:cNvPr id="6"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2 3</a:t>
            </a:r>
          </a:p>
        </p:txBody>
      </p:sp>
      <p:sp>
        <p:nvSpPr>
          <p:cNvPr id="2" name="TextBox 1"/>
          <p:cNvSpPr txBox="1"/>
          <p:nvPr/>
        </p:nvSpPr>
        <p:spPr>
          <a:xfrm>
            <a:off x="539552" y="2197884"/>
            <a:ext cx="6840760" cy="523220"/>
          </a:xfrm>
          <a:prstGeom prst="rect">
            <a:avLst/>
          </a:prstGeom>
          <a:noFill/>
        </p:spPr>
        <p:txBody>
          <a:bodyPr wrap="square" rtlCol="0">
            <a:spAutoFit/>
          </a:bodyPr>
          <a:lstStyle/>
          <a:p>
            <a:r>
              <a:rPr lang="en-US" sz="2800" b="1" dirty="0" smtClean="0">
                <a:solidFill>
                  <a:srgbClr val="D30000"/>
                </a:solidFill>
              </a:rPr>
              <a:t>Yes, you can hug your mentee. But…</a:t>
            </a:r>
            <a:endParaRPr lang="en-US" sz="2800" b="1" dirty="0">
              <a:solidFill>
                <a:srgbClr val="D30000"/>
              </a:solidFill>
            </a:endParaRPr>
          </a:p>
        </p:txBody>
      </p:sp>
    </p:spTree>
    <p:extLst>
      <p:ext uri="{BB962C8B-B14F-4D97-AF65-F5344CB8AC3E}">
        <p14:creationId xmlns:p14="http://schemas.microsoft.com/office/powerpoint/2010/main" val="1344913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20192" y="3645024"/>
            <a:ext cx="6624736" cy="1815882"/>
          </a:xfrm>
          <a:prstGeom prst="rect">
            <a:avLst/>
          </a:prstGeom>
        </p:spPr>
        <p:txBody>
          <a:bodyPr wrap="square" numCol="2">
            <a:spAutoFit/>
          </a:bodyPr>
          <a:lstStyle/>
          <a:p>
            <a:pPr marL="457200" indent="-457200">
              <a:buFont typeface="Arial"/>
              <a:buChar char="•"/>
            </a:pPr>
            <a:r>
              <a:rPr lang="en-US" sz="2800" dirty="0" smtClean="0"/>
              <a:t>Kissing</a:t>
            </a:r>
            <a:endParaRPr lang="en-US" sz="2800" dirty="0"/>
          </a:p>
          <a:p>
            <a:pPr marL="457200" indent="-457200">
              <a:buFont typeface="Arial"/>
              <a:buChar char="•"/>
            </a:pPr>
            <a:r>
              <a:rPr lang="en-US" sz="2800" dirty="0" smtClean="0"/>
              <a:t>Cuddling</a:t>
            </a:r>
            <a:endParaRPr lang="en-US" sz="2800" dirty="0"/>
          </a:p>
          <a:p>
            <a:pPr marL="457200" indent="-457200">
              <a:buFont typeface="Arial"/>
              <a:buChar char="•"/>
            </a:pPr>
            <a:r>
              <a:rPr lang="en-US" sz="2800" dirty="0" smtClean="0"/>
              <a:t>Wrestling or Roughhousing</a:t>
            </a:r>
          </a:p>
          <a:p>
            <a:pPr marL="457200" indent="-457200">
              <a:buFont typeface="Arial"/>
              <a:buChar char="•"/>
            </a:pPr>
            <a:r>
              <a:rPr lang="en-US" sz="2800" dirty="0" smtClean="0"/>
              <a:t>Sitting on laps</a:t>
            </a:r>
          </a:p>
          <a:p>
            <a:pPr marL="457200" indent="-457200">
              <a:buFont typeface="Arial"/>
              <a:buChar char="•"/>
            </a:pPr>
            <a:r>
              <a:rPr lang="en-US" sz="2800" dirty="0" smtClean="0"/>
              <a:t>Tickling</a:t>
            </a:r>
            <a:endParaRPr lang="en-US" sz="2800" dirty="0"/>
          </a:p>
          <a:p>
            <a:pPr marL="457200" indent="-457200">
              <a:buFont typeface="Arial"/>
              <a:buChar char="•"/>
            </a:pPr>
            <a:r>
              <a:rPr lang="en-US" sz="2800" dirty="0" smtClean="0"/>
              <a:t>Piggy-backs</a:t>
            </a:r>
          </a:p>
        </p:txBody>
      </p:sp>
      <p:sp>
        <p:nvSpPr>
          <p:cNvPr id="5" name="TextBox 4"/>
          <p:cNvSpPr txBox="1"/>
          <p:nvPr/>
        </p:nvSpPr>
        <p:spPr>
          <a:xfrm>
            <a:off x="180528" y="404664"/>
            <a:ext cx="9144000" cy="830997"/>
          </a:xfrm>
          <a:prstGeom prst="rect">
            <a:avLst/>
          </a:prstGeom>
          <a:noFill/>
        </p:spPr>
        <p:txBody>
          <a:bodyPr wrap="square" rtlCol="0">
            <a:spAutoFit/>
          </a:bodyPr>
          <a:lstStyle/>
          <a:p>
            <a:pPr algn="ctr"/>
            <a:r>
              <a:rPr lang="en-CA" sz="4800" b="1" dirty="0" smtClean="0">
                <a:solidFill>
                  <a:schemeClr val="bg1"/>
                </a:solidFill>
                <a:latin typeface="MadCaps"/>
                <a:cs typeface="MadCaps"/>
              </a:rPr>
              <a:t>General Mentoring Guidelines </a:t>
            </a:r>
            <a:endParaRPr lang="en-CA" sz="4800" b="1" dirty="0">
              <a:solidFill>
                <a:schemeClr val="bg1"/>
              </a:solidFill>
              <a:latin typeface="MadCaps"/>
              <a:cs typeface="MadCaps"/>
            </a:endParaRPr>
          </a:p>
        </p:txBody>
      </p:sp>
      <p:sp>
        <p:nvSpPr>
          <p:cNvPr id="6"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2 4</a:t>
            </a:r>
          </a:p>
        </p:txBody>
      </p:sp>
      <p:sp>
        <p:nvSpPr>
          <p:cNvPr id="2" name="Rectangle 1"/>
          <p:cNvSpPr/>
          <p:nvPr/>
        </p:nvSpPr>
        <p:spPr>
          <a:xfrm>
            <a:off x="1222424" y="2348880"/>
            <a:ext cx="7020272" cy="954107"/>
          </a:xfrm>
          <a:prstGeom prst="rect">
            <a:avLst/>
          </a:prstGeom>
        </p:spPr>
        <p:txBody>
          <a:bodyPr wrap="square">
            <a:spAutoFit/>
          </a:bodyPr>
          <a:lstStyle/>
          <a:p>
            <a:pPr algn="ctr"/>
            <a:r>
              <a:rPr lang="en-US" sz="2800" b="1" dirty="0">
                <a:solidFill>
                  <a:srgbClr val="1D437F"/>
                </a:solidFill>
                <a:latin typeface="Chalkduster"/>
                <a:cs typeface="Chalkduster"/>
              </a:rPr>
              <a:t>Unacceptable Forms of Physical </a:t>
            </a:r>
            <a:r>
              <a:rPr lang="en-US" sz="2800" b="1" dirty="0" smtClean="0">
                <a:solidFill>
                  <a:srgbClr val="1D437F"/>
                </a:solidFill>
                <a:latin typeface="Chalkduster"/>
                <a:cs typeface="Chalkduster"/>
              </a:rPr>
              <a:t>Contact with a Mentee:</a:t>
            </a:r>
          </a:p>
        </p:txBody>
      </p:sp>
    </p:spTree>
    <p:extLst>
      <p:ext uri="{BB962C8B-B14F-4D97-AF65-F5344CB8AC3E}">
        <p14:creationId xmlns:p14="http://schemas.microsoft.com/office/powerpoint/2010/main" val="3010867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4096" y="2132856"/>
            <a:ext cx="7776864" cy="1446550"/>
          </a:xfrm>
          <a:prstGeom prst="rect">
            <a:avLst/>
          </a:prstGeom>
        </p:spPr>
        <p:txBody>
          <a:bodyPr wrap="square">
            <a:spAutoFit/>
          </a:bodyPr>
          <a:lstStyle/>
          <a:p>
            <a:pPr algn="ctr"/>
            <a:r>
              <a:rPr lang="en-CA" sz="4400" b="1" dirty="0" smtClean="0">
                <a:solidFill>
                  <a:schemeClr val="accent6">
                    <a:lumMod val="75000"/>
                  </a:schemeClr>
                </a:solidFill>
                <a:latin typeface="Chalkduster"/>
                <a:cs typeface="Chalkduster"/>
              </a:rPr>
              <a:t>Can I post pictures of my mentee on Facebook?</a:t>
            </a:r>
            <a:endParaRPr lang="en-CA" sz="4400" b="1" dirty="0">
              <a:solidFill>
                <a:schemeClr val="accent6">
                  <a:lumMod val="75000"/>
                </a:schemeClr>
              </a:solidFill>
              <a:latin typeface="Chalkduster"/>
              <a:cs typeface="Chalkduster"/>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78904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0528" y="404664"/>
            <a:ext cx="9144000" cy="830997"/>
          </a:xfrm>
          <a:prstGeom prst="rect">
            <a:avLst/>
          </a:prstGeom>
          <a:noFill/>
        </p:spPr>
        <p:txBody>
          <a:bodyPr wrap="square" rtlCol="0">
            <a:spAutoFit/>
          </a:bodyPr>
          <a:lstStyle/>
          <a:p>
            <a:pPr algn="ctr"/>
            <a:r>
              <a:rPr lang="en-CA" sz="4800" b="1" dirty="0" smtClean="0">
                <a:solidFill>
                  <a:schemeClr val="bg1"/>
                </a:solidFill>
                <a:latin typeface="MadCaps"/>
                <a:cs typeface="MadCaps"/>
              </a:rPr>
              <a:t>General Mentoring Guidelines </a:t>
            </a:r>
            <a:endParaRPr lang="en-CA" sz="4800" b="1" dirty="0">
              <a:solidFill>
                <a:schemeClr val="bg1"/>
              </a:solidFill>
              <a:latin typeface="MadCaps"/>
              <a:cs typeface="MadCaps"/>
            </a:endParaRPr>
          </a:p>
        </p:txBody>
      </p:sp>
      <p:sp>
        <p:nvSpPr>
          <p:cNvPr id="7"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2 5</a:t>
            </a:r>
          </a:p>
        </p:txBody>
      </p:sp>
    </p:spTree>
    <p:extLst>
      <p:ext uri="{BB962C8B-B14F-4D97-AF65-F5344CB8AC3E}">
        <p14:creationId xmlns:p14="http://schemas.microsoft.com/office/powerpoint/2010/main" val="1235341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27584" y="2512060"/>
            <a:ext cx="7488832" cy="3847207"/>
          </a:xfrm>
          <a:prstGeom prst="rect">
            <a:avLst/>
          </a:prstGeom>
        </p:spPr>
        <p:txBody>
          <a:bodyPr wrap="square">
            <a:spAutoFit/>
          </a:bodyPr>
          <a:lstStyle/>
          <a:p>
            <a:pPr marL="514350" indent="-514350" algn="ctr"/>
            <a:endParaRPr lang="en-US" sz="3600" dirty="0" smtClean="0"/>
          </a:p>
          <a:p>
            <a:pPr marL="514350" indent="-514350" algn="ctr"/>
            <a:r>
              <a:rPr lang="en-US" sz="3600" b="1" u="sng" dirty="0" smtClean="0">
                <a:solidFill>
                  <a:srgbClr val="00B050"/>
                </a:solidFill>
                <a:latin typeface="Chalkduster"/>
                <a:cs typeface="Chalkduster"/>
              </a:rPr>
              <a:t>Confidentiality:</a:t>
            </a:r>
            <a:r>
              <a:rPr lang="en-US" sz="3600" u="sng" dirty="0" smtClean="0">
                <a:solidFill>
                  <a:srgbClr val="00B050"/>
                </a:solidFill>
              </a:rPr>
              <a:t> </a:t>
            </a:r>
          </a:p>
          <a:p>
            <a:pPr marL="514350" indent="-514350" algn="ctr"/>
            <a:r>
              <a:rPr lang="en-US" sz="3600" dirty="0"/>
              <a:t>A</a:t>
            </a:r>
            <a:r>
              <a:rPr lang="en-US" sz="3600" dirty="0" smtClean="0"/>
              <a:t>ssuring the protection of sensitive information regarding children, families, and mentors within the mentoring relationship.</a:t>
            </a:r>
          </a:p>
          <a:p>
            <a:pPr marL="514350" indent="-514350" algn="ctr"/>
            <a:endParaRPr lang="en-US" sz="2800" dirty="0" smtClean="0"/>
          </a:p>
        </p:txBody>
      </p:sp>
      <p:sp>
        <p:nvSpPr>
          <p:cNvPr id="5" name="TextBox 4"/>
          <p:cNvSpPr txBox="1"/>
          <p:nvPr/>
        </p:nvSpPr>
        <p:spPr>
          <a:xfrm>
            <a:off x="180528" y="404664"/>
            <a:ext cx="9144000" cy="830997"/>
          </a:xfrm>
          <a:prstGeom prst="rect">
            <a:avLst/>
          </a:prstGeom>
          <a:noFill/>
        </p:spPr>
        <p:txBody>
          <a:bodyPr wrap="square" rtlCol="0">
            <a:spAutoFit/>
          </a:bodyPr>
          <a:lstStyle/>
          <a:p>
            <a:pPr algn="ctr"/>
            <a:r>
              <a:rPr lang="en-CA" sz="4800" b="1" dirty="0" smtClean="0">
                <a:solidFill>
                  <a:schemeClr val="bg1"/>
                </a:solidFill>
                <a:latin typeface="MadCaps"/>
                <a:cs typeface="MadCaps"/>
              </a:rPr>
              <a:t>General Mentoring Guidelines </a:t>
            </a:r>
            <a:endParaRPr lang="en-CA" sz="4800" b="1" dirty="0">
              <a:solidFill>
                <a:schemeClr val="bg1"/>
              </a:solidFill>
              <a:latin typeface="MadCaps"/>
              <a:cs typeface="MadCaps"/>
            </a:endParaRPr>
          </a:p>
        </p:txBody>
      </p:sp>
      <p:sp>
        <p:nvSpPr>
          <p:cNvPr id="6"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2 6</a:t>
            </a:r>
          </a:p>
        </p:txBody>
      </p:sp>
      <p:sp>
        <p:nvSpPr>
          <p:cNvPr id="2" name="TextBox 1"/>
          <p:cNvSpPr txBox="1"/>
          <p:nvPr/>
        </p:nvSpPr>
        <p:spPr>
          <a:xfrm>
            <a:off x="827584" y="2056724"/>
            <a:ext cx="7560840" cy="954107"/>
          </a:xfrm>
          <a:prstGeom prst="rect">
            <a:avLst/>
          </a:prstGeom>
          <a:noFill/>
        </p:spPr>
        <p:txBody>
          <a:bodyPr wrap="square" rtlCol="0">
            <a:spAutoFit/>
          </a:bodyPr>
          <a:lstStyle/>
          <a:p>
            <a:pPr algn="ctr">
              <a:defRPr/>
            </a:pPr>
            <a:r>
              <a:rPr lang="en-CA" sz="2800" b="1" dirty="0">
                <a:solidFill>
                  <a:srgbClr val="D30000"/>
                </a:solidFill>
              </a:rPr>
              <a:t>No. Confidentiality in your match is </a:t>
            </a:r>
            <a:endParaRPr lang="en-CA" sz="2800" b="1" dirty="0" smtClean="0">
              <a:solidFill>
                <a:srgbClr val="D30000"/>
              </a:solidFill>
            </a:endParaRPr>
          </a:p>
          <a:p>
            <a:pPr algn="ctr">
              <a:defRPr/>
            </a:pPr>
            <a:r>
              <a:rPr lang="en-CA" sz="2800" b="1" dirty="0" smtClean="0">
                <a:solidFill>
                  <a:srgbClr val="D30000"/>
                </a:solidFill>
              </a:rPr>
              <a:t>very </a:t>
            </a:r>
            <a:r>
              <a:rPr lang="en-CA" sz="2800" b="1" dirty="0">
                <a:solidFill>
                  <a:srgbClr val="D30000"/>
                </a:solidFill>
              </a:rPr>
              <a:t>important. </a:t>
            </a:r>
            <a:endParaRPr lang="en-US" sz="2800" b="1" cap="all" dirty="0">
              <a:solidFill>
                <a:srgbClr val="D30000"/>
              </a:solidFill>
            </a:endParaRPr>
          </a:p>
        </p:txBody>
      </p:sp>
    </p:spTree>
    <p:extLst>
      <p:ext uri="{BB962C8B-B14F-4D97-AF65-F5344CB8AC3E}">
        <p14:creationId xmlns:p14="http://schemas.microsoft.com/office/powerpoint/2010/main" val="4056571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539552" y="2060848"/>
            <a:ext cx="8064896" cy="1790186"/>
          </a:xfrm>
          <a:prstGeom prst="rect">
            <a:avLst/>
          </a:prstGeom>
        </p:spPr>
        <p:txBody>
          <a:bodyPr/>
          <a:lstStyle>
            <a:lvl1pPr marL="342900" indent="-342900" algn="l" rtl="0" eaLnBrk="0" fontAlgn="base" hangingPunct="0">
              <a:spcBef>
                <a:spcPct val="20000"/>
              </a:spcBef>
              <a:spcAft>
                <a:spcPct val="0"/>
              </a:spcAft>
              <a:buClr>
                <a:schemeClr val="bg1"/>
              </a:buClr>
              <a:buFont typeface="Times" charset="0"/>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 typeface="Times" charset="0"/>
              <a:buNone/>
            </a:pPr>
            <a:r>
              <a:rPr lang="en-CA" sz="4400" b="1" dirty="0" smtClean="0">
                <a:solidFill>
                  <a:srgbClr val="1D437F"/>
                </a:solidFill>
                <a:latin typeface="Chalkduster"/>
                <a:cs typeface="Chalkduster"/>
              </a:rPr>
              <a:t>Is it okay to say “no” to my mentee?</a:t>
            </a:r>
            <a:endParaRPr lang="en-CA" sz="4400" b="1" dirty="0">
              <a:solidFill>
                <a:srgbClr val="1D437F"/>
              </a:solidFill>
              <a:latin typeface="Chalkduster"/>
              <a:cs typeface="Chalkduster"/>
            </a:endParaRPr>
          </a:p>
        </p:txBody>
      </p:sp>
      <p:pic>
        <p:nvPicPr>
          <p:cNvPr id="5" name="Picture 8" descr="C:\Users\lambiee\AppData\Local\Microsoft\Windows\Temporary Internet Files\Content.IE5\Q4G85TVS\MP90042273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4700" y="3611563"/>
            <a:ext cx="2590800" cy="2409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0528" y="404664"/>
            <a:ext cx="9144000" cy="830997"/>
          </a:xfrm>
          <a:prstGeom prst="rect">
            <a:avLst/>
          </a:prstGeom>
          <a:noFill/>
        </p:spPr>
        <p:txBody>
          <a:bodyPr wrap="square" rtlCol="0">
            <a:spAutoFit/>
          </a:bodyPr>
          <a:lstStyle/>
          <a:p>
            <a:pPr algn="ctr"/>
            <a:r>
              <a:rPr lang="en-CA" sz="4800" b="1" dirty="0" smtClean="0">
                <a:solidFill>
                  <a:schemeClr val="bg1"/>
                </a:solidFill>
                <a:latin typeface="MadCaps"/>
                <a:cs typeface="MadCaps"/>
              </a:rPr>
              <a:t>General Mentoring Guidelines </a:t>
            </a:r>
            <a:endParaRPr lang="en-CA" sz="4800" b="1" dirty="0">
              <a:solidFill>
                <a:schemeClr val="bg1"/>
              </a:solidFill>
              <a:latin typeface="MadCaps"/>
              <a:cs typeface="MadCaps"/>
            </a:endParaRPr>
          </a:p>
        </p:txBody>
      </p:sp>
      <p:sp>
        <p:nvSpPr>
          <p:cNvPr id="7"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2 7</a:t>
            </a:r>
          </a:p>
        </p:txBody>
      </p:sp>
    </p:spTree>
    <p:extLst>
      <p:ext uri="{BB962C8B-B14F-4D97-AF65-F5344CB8AC3E}">
        <p14:creationId xmlns:p14="http://schemas.microsoft.com/office/powerpoint/2010/main" val="467629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36104" y="3356992"/>
            <a:ext cx="7704856" cy="2677656"/>
          </a:xfrm>
          <a:prstGeom prst="rect">
            <a:avLst/>
          </a:prstGeom>
        </p:spPr>
        <p:txBody>
          <a:bodyPr wrap="square">
            <a:spAutoFit/>
          </a:bodyPr>
          <a:lstStyle/>
          <a:p>
            <a:r>
              <a:rPr lang="en-US" sz="2800" b="1" u="sng" dirty="0" smtClean="0">
                <a:solidFill>
                  <a:schemeClr val="accent6">
                    <a:lumMod val="75000"/>
                  </a:schemeClr>
                </a:solidFill>
                <a:latin typeface="Chalkduster"/>
                <a:cs typeface="Chalkduster"/>
              </a:rPr>
              <a:t>Setting Boundaries: Scenarios</a:t>
            </a:r>
          </a:p>
          <a:p>
            <a:endParaRPr lang="en-US" sz="2800" b="1" dirty="0" smtClean="0"/>
          </a:p>
          <a:p>
            <a:r>
              <a:rPr lang="en-US" sz="2800" dirty="0" smtClean="0"/>
              <a:t>In your groups, discuss what you would do in the scenario given to you. </a:t>
            </a:r>
          </a:p>
          <a:p>
            <a:endParaRPr lang="en-US" sz="2800" dirty="0" smtClean="0"/>
          </a:p>
          <a:p>
            <a:r>
              <a:rPr lang="en-US" sz="2800" b="1" dirty="0" smtClean="0"/>
              <a:t>Be prepared to share </a:t>
            </a:r>
            <a:r>
              <a:rPr lang="en-US" sz="2800" dirty="0" smtClean="0"/>
              <a:t>about your discussion.</a:t>
            </a:r>
            <a:endParaRPr lang="en-CA" sz="2800" dirty="0"/>
          </a:p>
        </p:txBody>
      </p:sp>
      <p:sp>
        <p:nvSpPr>
          <p:cNvPr id="5" name="TextBox 4"/>
          <p:cNvSpPr txBox="1"/>
          <p:nvPr/>
        </p:nvSpPr>
        <p:spPr>
          <a:xfrm>
            <a:off x="180528" y="404664"/>
            <a:ext cx="9144000" cy="830997"/>
          </a:xfrm>
          <a:prstGeom prst="rect">
            <a:avLst/>
          </a:prstGeom>
          <a:noFill/>
        </p:spPr>
        <p:txBody>
          <a:bodyPr wrap="square" rtlCol="0">
            <a:spAutoFit/>
          </a:bodyPr>
          <a:lstStyle/>
          <a:p>
            <a:pPr algn="ctr"/>
            <a:r>
              <a:rPr lang="en-CA" sz="4800" b="1" dirty="0" smtClean="0">
                <a:solidFill>
                  <a:schemeClr val="bg1"/>
                </a:solidFill>
                <a:latin typeface="MadCaps"/>
                <a:cs typeface="MadCaps"/>
              </a:rPr>
              <a:t>General Mentoring Guidelines </a:t>
            </a:r>
            <a:endParaRPr lang="en-CA" sz="4800" b="1" dirty="0">
              <a:solidFill>
                <a:schemeClr val="bg1"/>
              </a:solidFill>
              <a:latin typeface="MadCaps"/>
              <a:cs typeface="MadCaps"/>
            </a:endParaRPr>
          </a:p>
        </p:txBody>
      </p:sp>
      <p:sp>
        <p:nvSpPr>
          <p:cNvPr id="6"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2 8</a:t>
            </a:r>
          </a:p>
        </p:txBody>
      </p:sp>
      <p:sp>
        <p:nvSpPr>
          <p:cNvPr id="3" name="TextBox 2"/>
          <p:cNvSpPr txBox="1"/>
          <p:nvPr/>
        </p:nvSpPr>
        <p:spPr>
          <a:xfrm>
            <a:off x="936104" y="1988840"/>
            <a:ext cx="7632848" cy="954107"/>
          </a:xfrm>
          <a:prstGeom prst="rect">
            <a:avLst/>
          </a:prstGeom>
          <a:noFill/>
        </p:spPr>
        <p:txBody>
          <a:bodyPr wrap="square" rtlCol="0">
            <a:spAutoFit/>
          </a:bodyPr>
          <a:lstStyle/>
          <a:p>
            <a:r>
              <a:rPr lang="en-CA" sz="2800" b="1" dirty="0">
                <a:solidFill>
                  <a:srgbClr val="D30000"/>
                </a:solidFill>
              </a:rPr>
              <a:t>Yes, we encourage you to set appropriate boundaries with your mentee. </a:t>
            </a:r>
          </a:p>
        </p:txBody>
      </p:sp>
    </p:spTree>
    <p:extLst>
      <p:ext uri="{BB962C8B-B14F-4D97-AF65-F5344CB8AC3E}">
        <p14:creationId xmlns:p14="http://schemas.microsoft.com/office/powerpoint/2010/main" val="793402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88032" y="3296965"/>
            <a:ext cx="7772400" cy="1500187"/>
          </a:xfrm>
        </p:spPr>
        <p:txBody>
          <a:bodyPr/>
          <a:lstStyle/>
          <a:p>
            <a:pPr algn="ctr"/>
            <a:r>
              <a:rPr lang="en-US" sz="8000" b="1" dirty="0" smtClean="0">
                <a:solidFill>
                  <a:srgbClr val="00B050"/>
                </a:solidFill>
                <a:latin typeface="MadCaps"/>
              </a:rPr>
              <a:t>What Is Mentorship?</a:t>
            </a:r>
            <a:endParaRPr lang="en-US" sz="8000" b="1" dirty="0">
              <a:solidFill>
                <a:srgbClr val="00B050"/>
              </a:solidFill>
              <a:latin typeface="MadCaps"/>
            </a:endParaRPr>
          </a:p>
        </p:txBody>
      </p:sp>
      <p:sp>
        <p:nvSpPr>
          <p:cNvPr id="4" name="Slide Number Placeholder 3"/>
          <p:cNvSpPr>
            <a:spLocks noGrp="1"/>
          </p:cNvSpPr>
          <p:nvPr>
            <p:ph type="sldNum" sz="quarter" idx="12"/>
          </p:nvPr>
        </p:nvSpPr>
        <p:spPr/>
        <p:txBody>
          <a:bodyPr/>
          <a:lstStyle/>
          <a:p>
            <a:pPr>
              <a:defRPr/>
            </a:pPr>
            <a:fld id="{12B7AB6C-727C-4BCB-9503-2F1DD744EFBC}"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353730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26" name="Picture 2" descr="C:\Users\Angela\AppData\Local\Microsoft\Windows\Temporary Internet Files\Content.IE5\D419OY23\MP90038467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1048" y="1916832"/>
            <a:ext cx="4112952" cy="1495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5536" y="2060848"/>
            <a:ext cx="8244408" cy="4093428"/>
          </a:xfrm>
          <a:prstGeom prst="rect">
            <a:avLst/>
          </a:prstGeom>
        </p:spPr>
        <p:txBody>
          <a:bodyPr wrap="square">
            <a:spAutoFit/>
          </a:bodyPr>
          <a:lstStyle/>
          <a:p>
            <a:pPr>
              <a:buNone/>
            </a:pPr>
            <a:r>
              <a:rPr lang="en-US" sz="3600" b="1" dirty="0" smtClean="0">
                <a:solidFill>
                  <a:srgbClr val="D30000"/>
                </a:solidFill>
                <a:latin typeface="Chalkduster"/>
                <a:cs typeface="Chalkduster"/>
              </a:rPr>
              <a:t>Setting Boundaries</a:t>
            </a:r>
          </a:p>
          <a:p>
            <a:pPr marL="514350" indent="-514350">
              <a:buFont typeface="+mj-lt"/>
              <a:buAutoNum type="arabicPeriod"/>
            </a:pPr>
            <a:endParaRPr lang="en-US" sz="2400" dirty="0" smtClean="0"/>
          </a:p>
          <a:p>
            <a:endParaRPr lang="en-US" sz="2400" dirty="0" smtClean="0"/>
          </a:p>
          <a:p>
            <a:pPr marL="457200" indent="-457200">
              <a:buFont typeface="+mj-lt"/>
              <a:buAutoNum type="arabicPeriod"/>
            </a:pPr>
            <a:r>
              <a:rPr lang="en-US" sz="2200" dirty="0" smtClean="0"/>
              <a:t>Be a friend while maintaining the role of </a:t>
            </a:r>
            <a:r>
              <a:rPr lang="en-US" sz="2200" dirty="0" smtClean="0"/>
              <a:t>a more mature person.</a:t>
            </a:r>
            <a:endParaRPr lang="en-US" sz="2200" dirty="0" smtClean="0"/>
          </a:p>
          <a:p>
            <a:pPr marL="457200" indent="-457200">
              <a:buFont typeface="+mj-lt"/>
              <a:buAutoNum type="arabicPeriod"/>
            </a:pPr>
            <a:r>
              <a:rPr lang="en-US" sz="2200" dirty="0" smtClean="0"/>
              <a:t>Take advantage of opportunities to be a positive role model. </a:t>
            </a:r>
          </a:p>
          <a:p>
            <a:pPr marL="457200" indent="-457200">
              <a:buFont typeface="+mj-lt"/>
              <a:buAutoNum type="arabicPeriod"/>
            </a:pPr>
            <a:r>
              <a:rPr lang="en-US" sz="2200" dirty="0" smtClean="0"/>
              <a:t>Acknowledge inappropriate behaviour.</a:t>
            </a:r>
          </a:p>
          <a:p>
            <a:pPr marL="457200" indent="-457200">
              <a:buFont typeface="+mj-lt"/>
              <a:buAutoNum type="arabicPeriod"/>
            </a:pPr>
            <a:r>
              <a:rPr lang="en-US" sz="2200" dirty="0" smtClean="0"/>
              <a:t>Say “no” to inappropriate requests.</a:t>
            </a:r>
          </a:p>
          <a:p>
            <a:pPr marL="457200" indent="-457200">
              <a:buFont typeface="+mj-lt"/>
              <a:buAutoNum type="arabicPeriod"/>
            </a:pPr>
            <a:r>
              <a:rPr lang="en-US" sz="2200" dirty="0" smtClean="0"/>
              <a:t>Be consistent.</a:t>
            </a:r>
          </a:p>
          <a:p>
            <a:pPr marL="457200" indent="-457200">
              <a:buFont typeface="+mj-lt"/>
              <a:buAutoNum type="arabicPeriod"/>
            </a:pPr>
            <a:r>
              <a:rPr lang="en-US" sz="2200" dirty="0" smtClean="0"/>
              <a:t>Praise the child when they make appropriate choices.</a:t>
            </a:r>
          </a:p>
          <a:p>
            <a:pPr marL="457200" indent="-457200">
              <a:buFont typeface="+mj-lt"/>
              <a:buAutoNum type="arabicPeriod"/>
            </a:pPr>
            <a:r>
              <a:rPr lang="en-US" sz="2200" dirty="0" smtClean="0"/>
              <a:t>Set realistic expectations from the beginning of the match.</a:t>
            </a:r>
            <a:endParaRPr lang="en-CA" sz="2200" dirty="0"/>
          </a:p>
        </p:txBody>
      </p:sp>
      <p:sp>
        <p:nvSpPr>
          <p:cNvPr id="5" name="TextBox 4"/>
          <p:cNvSpPr txBox="1"/>
          <p:nvPr/>
        </p:nvSpPr>
        <p:spPr>
          <a:xfrm>
            <a:off x="180528" y="404664"/>
            <a:ext cx="9144000" cy="830997"/>
          </a:xfrm>
          <a:prstGeom prst="rect">
            <a:avLst/>
          </a:prstGeom>
          <a:noFill/>
        </p:spPr>
        <p:txBody>
          <a:bodyPr wrap="square" rtlCol="0">
            <a:spAutoFit/>
          </a:bodyPr>
          <a:lstStyle/>
          <a:p>
            <a:pPr algn="ctr"/>
            <a:r>
              <a:rPr lang="en-CA" sz="4800" b="1" dirty="0" smtClean="0">
                <a:solidFill>
                  <a:schemeClr val="bg1"/>
                </a:solidFill>
                <a:latin typeface="MadCaps"/>
                <a:cs typeface="MadCaps"/>
              </a:rPr>
              <a:t>General Mentoring Guidelines </a:t>
            </a:r>
            <a:endParaRPr lang="en-CA" sz="4800" b="1" dirty="0">
              <a:solidFill>
                <a:schemeClr val="bg1"/>
              </a:solidFill>
              <a:latin typeface="MadCaps"/>
              <a:cs typeface="MadCaps"/>
            </a:endParaRPr>
          </a:p>
        </p:txBody>
      </p:sp>
      <p:sp>
        <p:nvSpPr>
          <p:cNvPr id="6"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2 9</a:t>
            </a:r>
          </a:p>
        </p:txBody>
      </p:sp>
    </p:spTree>
    <p:extLst>
      <p:ext uri="{BB962C8B-B14F-4D97-AF65-F5344CB8AC3E}">
        <p14:creationId xmlns:p14="http://schemas.microsoft.com/office/powerpoint/2010/main" val="2874037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80528" y="404664"/>
            <a:ext cx="9144000" cy="830997"/>
          </a:xfrm>
          <a:prstGeom prst="rect">
            <a:avLst/>
          </a:prstGeom>
          <a:noFill/>
        </p:spPr>
        <p:txBody>
          <a:bodyPr wrap="square" rtlCol="0">
            <a:spAutoFit/>
          </a:bodyPr>
          <a:lstStyle/>
          <a:p>
            <a:pPr algn="ctr"/>
            <a:r>
              <a:rPr lang="en-CA" sz="4800" b="1" dirty="0" smtClean="0">
                <a:solidFill>
                  <a:schemeClr val="bg1"/>
                </a:solidFill>
                <a:latin typeface="MadCaps"/>
                <a:cs typeface="MadCaps"/>
              </a:rPr>
              <a:t>General Mentoring Guidelines </a:t>
            </a:r>
            <a:endParaRPr lang="en-CA" sz="4800" b="1" dirty="0">
              <a:solidFill>
                <a:schemeClr val="bg1"/>
              </a:solidFill>
              <a:latin typeface="MadCaps"/>
              <a:cs typeface="MadCaps"/>
            </a:endParaRPr>
          </a:p>
        </p:txBody>
      </p:sp>
      <p:sp>
        <p:nvSpPr>
          <p:cNvPr id="6"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3 0</a:t>
            </a:r>
          </a:p>
        </p:txBody>
      </p:sp>
      <p:sp>
        <p:nvSpPr>
          <p:cNvPr id="10" name="TextBox 9"/>
          <p:cNvSpPr txBox="1"/>
          <p:nvPr/>
        </p:nvSpPr>
        <p:spPr>
          <a:xfrm>
            <a:off x="827584" y="2347134"/>
            <a:ext cx="7848872" cy="3508653"/>
          </a:xfrm>
          <a:prstGeom prst="rect">
            <a:avLst/>
          </a:prstGeom>
          <a:noFill/>
        </p:spPr>
        <p:txBody>
          <a:bodyPr wrap="square" rtlCol="0">
            <a:spAutoFit/>
          </a:bodyPr>
          <a:lstStyle/>
          <a:p>
            <a:r>
              <a:rPr lang="en-US" sz="2800" b="1" dirty="0">
                <a:solidFill>
                  <a:srgbClr val="1D437F"/>
                </a:solidFill>
                <a:latin typeface="Chalkduster"/>
                <a:cs typeface="Chalkduster"/>
              </a:rPr>
              <a:t>Additional Guidelines</a:t>
            </a:r>
          </a:p>
          <a:p>
            <a:endParaRPr lang="en-US" dirty="0" smtClean="0"/>
          </a:p>
          <a:p>
            <a:pPr marL="285750" indent="-285750">
              <a:buFont typeface="Arial"/>
              <a:buChar char="•"/>
            </a:pPr>
            <a:r>
              <a:rPr lang="en-US" sz="2200" dirty="0" smtClean="0"/>
              <a:t>Stay on school/site property</a:t>
            </a:r>
          </a:p>
          <a:p>
            <a:pPr marL="285750" indent="-285750">
              <a:buFont typeface="Arial"/>
              <a:buChar char="•"/>
            </a:pPr>
            <a:r>
              <a:rPr lang="en-US" sz="2200" dirty="0" smtClean="0"/>
              <a:t>Use designated washrooms for volunteers</a:t>
            </a:r>
          </a:p>
          <a:p>
            <a:pPr marL="285750" indent="-285750">
              <a:buFont typeface="Arial"/>
              <a:buChar char="•"/>
            </a:pPr>
            <a:r>
              <a:rPr lang="en-US" sz="2200" dirty="0" smtClean="0"/>
              <a:t>Stay in visible places with your mentee</a:t>
            </a:r>
          </a:p>
          <a:p>
            <a:pPr marL="285750" indent="-285750">
              <a:buFont typeface="Arial"/>
              <a:buChar char="•"/>
            </a:pPr>
            <a:r>
              <a:rPr lang="en-US" sz="2200" dirty="0" smtClean="0"/>
              <a:t>Clean up after each activity</a:t>
            </a:r>
          </a:p>
          <a:p>
            <a:pPr marL="285750" indent="-285750">
              <a:buFont typeface="Arial"/>
              <a:buChar char="•"/>
            </a:pPr>
            <a:r>
              <a:rPr lang="en-US" sz="2200" dirty="0" smtClean="0"/>
              <a:t>Dress appropriately</a:t>
            </a:r>
          </a:p>
          <a:p>
            <a:pPr marL="285750" indent="-285750">
              <a:buFont typeface="Arial"/>
              <a:buChar char="•"/>
            </a:pPr>
            <a:r>
              <a:rPr lang="en-US" sz="2200" dirty="0" smtClean="0"/>
              <a:t>Absent policy</a:t>
            </a:r>
          </a:p>
          <a:p>
            <a:pPr marL="285750" indent="-285750">
              <a:buFont typeface="Arial"/>
              <a:buChar char="•"/>
            </a:pPr>
            <a:r>
              <a:rPr lang="en-US" sz="2200" dirty="0" smtClean="0"/>
              <a:t>Proper closure should take place when the match ends</a:t>
            </a:r>
          </a:p>
          <a:p>
            <a:pPr marL="285750" indent="-285750">
              <a:buFont typeface="Arial"/>
              <a:buChar char="•"/>
            </a:pPr>
            <a:r>
              <a:rPr lang="en-US" sz="2200" dirty="0" smtClean="0"/>
              <a:t>Focus on your mentee, not the other mentors</a:t>
            </a:r>
            <a:endParaRPr lang="en-US" sz="2200" dirty="0"/>
          </a:p>
        </p:txBody>
      </p:sp>
    </p:spTree>
    <p:extLst>
      <p:ext uri="{BB962C8B-B14F-4D97-AF65-F5344CB8AC3E}">
        <p14:creationId xmlns:p14="http://schemas.microsoft.com/office/powerpoint/2010/main" val="1833438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11956" y="2420888"/>
            <a:ext cx="5977711" cy="2980914"/>
          </a:xfrm>
          <a:prstGeom prst="rect">
            <a:avLst/>
          </a:prstGeom>
        </p:spPr>
        <p:txBody>
          <a:bodyPr/>
          <a:lstStyle>
            <a:lvl1pPr marL="342900" indent="-342900" algn="l" rtl="0" eaLnBrk="0" fontAlgn="base" hangingPunct="0">
              <a:spcBef>
                <a:spcPct val="20000"/>
              </a:spcBef>
              <a:spcAft>
                <a:spcPct val="0"/>
              </a:spcAft>
              <a:buClr>
                <a:schemeClr val="bg1"/>
              </a:buClr>
              <a:buFont typeface="Times" charset="0"/>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lvl="2"/>
            <a:r>
              <a:rPr lang="en-US" sz="2000" dirty="0" smtClean="0"/>
              <a:t>Child-centered</a:t>
            </a:r>
          </a:p>
          <a:p>
            <a:pPr lvl="2"/>
            <a:r>
              <a:rPr lang="en-US" sz="2000" dirty="0" smtClean="0"/>
              <a:t>Ask your mentee</a:t>
            </a:r>
          </a:p>
          <a:p>
            <a:pPr lvl="2"/>
            <a:r>
              <a:rPr lang="en-US" sz="2000" dirty="0" smtClean="0"/>
              <a:t>Be flexible</a:t>
            </a:r>
          </a:p>
          <a:p>
            <a:pPr lvl="2"/>
            <a:r>
              <a:rPr lang="en-US" sz="2000" dirty="0" smtClean="0"/>
              <a:t>Bring in activity supplies</a:t>
            </a:r>
          </a:p>
          <a:p>
            <a:pPr lvl="2"/>
            <a:r>
              <a:rPr lang="en-US" sz="2000" dirty="0" smtClean="0"/>
              <a:t>Utilize available resources</a:t>
            </a:r>
          </a:p>
          <a:p>
            <a:pPr lvl="3">
              <a:buFont typeface="Wingdings" pitchFamily="2" charset="2"/>
              <a:buChar char="ü"/>
            </a:pPr>
            <a:r>
              <a:rPr lang="en-US" sz="1800" i="1" dirty="0" smtClean="0"/>
              <a:t> Toy Box</a:t>
            </a:r>
          </a:p>
          <a:p>
            <a:pPr lvl="3">
              <a:buFont typeface="Wingdings" pitchFamily="2" charset="2"/>
              <a:buChar char="ü"/>
            </a:pPr>
            <a:r>
              <a:rPr lang="en-US" sz="1800" i="1" dirty="0" smtClean="0"/>
              <a:t> High School Teen Mentoring </a:t>
            </a:r>
          </a:p>
          <a:p>
            <a:pPr marL="1371600" lvl="3" indent="0">
              <a:buNone/>
            </a:pPr>
            <a:r>
              <a:rPr lang="en-US" sz="1800" i="1" dirty="0"/>
              <a:t>	</a:t>
            </a:r>
            <a:r>
              <a:rPr lang="en-US" sz="1800" i="1" dirty="0" smtClean="0"/>
              <a:t>Activity Book</a:t>
            </a:r>
          </a:p>
          <a:p>
            <a:pPr lvl="3">
              <a:buFont typeface="Wingdings" pitchFamily="2" charset="2"/>
              <a:buChar char="ü"/>
            </a:pPr>
            <a:r>
              <a:rPr lang="en-US" sz="1800" i="1" dirty="0" smtClean="0"/>
              <a:t> Your Program Coordinator</a:t>
            </a:r>
          </a:p>
          <a:p>
            <a:pPr lvl="3">
              <a:buFont typeface="Wingdings" pitchFamily="2" charset="2"/>
              <a:buChar char="ü"/>
            </a:pPr>
            <a:r>
              <a:rPr lang="en-US" sz="1800" i="1" dirty="0" smtClean="0"/>
              <a:t> The library</a:t>
            </a:r>
          </a:p>
          <a:p>
            <a:pPr lvl="3">
              <a:buFont typeface="Wingdings" pitchFamily="2" charset="2"/>
              <a:buChar char="ü"/>
            </a:pPr>
            <a:r>
              <a:rPr lang="en-US" sz="1800" i="1" dirty="0" smtClean="0"/>
              <a:t> The Web</a:t>
            </a:r>
          </a:p>
        </p:txBody>
      </p:sp>
      <p:sp>
        <p:nvSpPr>
          <p:cNvPr id="4" name="Rectangle 3"/>
          <p:cNvSpPr/>
          <p:nvPr/>
        </p:nvSpPr>
        <p:spPr>
          <a:xfrm>
            <a:off x="-396552" y="347960"/>
            <a:ext cx="10081120" cy="830997"/>
          </a:xfrm>
          <a:prstGeom prst="rect">
            <a:avLst/>
          </a:prstGeom>
        </p:spPr>
        <p:txBody>
          <a:bodyPr wrap="square">
            <a:spAutoFit/>
          </a:bodyPr>
          <a:lstStyle/>
          <a:p>
            <a:pPr algn="ctr">
              <a:buFont typeface="Times" charset="0"/>
              <a:buNone/>
            </a:pPr>
            <a:r>
              <a:rPr lang="en-US" sz="4800" b="1" dirty="0" smtClean="0">
                <a:solidFill>
                  <a:schemeClr val="bg1"/>
                </a:solidFill>
                <a:latin typeface="MadCaps"/>
                <a:cs typeface="MadCaps"/>
              </a:rPr>
              <a:t>General Mentoring Guidelines</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207" y="2110039"/>
            <a:ext cx="2519233" cy="1677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3 1</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445" y="3645024"/>
            <a:ext cx="2864354" cy="1900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11956" y="1844824"/>
            <a:ext cx="6768752" cy="523220"/>
          </a:xfrm>
          <a:prstGeom prst="rect">
            <a:avLst/>
          </a:prstGeom>
          <a:noFill/>
        </p:spPr>
        <p:txBody>
          <a:bodyPr wrap="square" rtlCol="0">
            <a:spAutoFit/>
          </a:bodyPr>
          <a:lstStyle/>
          <a:p>
            <a:pPr lvl="2"/>
            <a:r>
              <a:rPr lang="en-US" sz="2800" b="1" dirty="0"/>
              <a:t>Tips for </a:t>
            </a:r>
            <a:r>
              <a:rPr lang="en-US" sz="2800" b="1" dirty="0" smtClean="0"/>
              <a:t>Planning Activities:</a:t>
            </a:r>
            <a:endParaRPr lang="en-US" sz="2800" dirty="0"/>
          </a:p>
        </p:txBody>
      </p:sp>
    </p:spTree>
    <p:extLst>
      <p:ext uri="{BB962C8B-B14F-4D97-AF65-F5344CB8AC3E}">
        <p14:creationId xmlns:p14="http://schemas.microsoft.com/office/powerpoint/2010/main" val="3858565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3 3</a:t>
            </a:r>
          </a:p>
        </p:txBody>
      </p:sp>
      <p:pic>
        <p:nvPicPr>
          <p:cNvPr id="1026" name="Picture 2" descr="http://www.bbbsemo.org/sites/default/files/images/Michelle_Obama.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2154684"/>
            <a:ext cx="4032448" cy="330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6760" y="5619961"/>
            <a:ext cx="5472608" cy="646331"/>
          </a:xfrm>
          <a:prstGeom prst="rect">
            <a:avLst/>
          </a:prstGeom>
          <a:noFill/>
        </p:spPr>
        <p:txBody>
          <a:bodyPr wrap="square" rtlCol="0">
            <a:spAutoFit/>
          </a:bodyPr>
          <a:lstStyle/>
          <a:p>
            <a:pPr algn="ctr"/>
            <a:r>
              <a:rPr lang="en-US" dirty="0" smtClean="0"/>
              <a:t>Video: Michelle Obama speaks at the 2011 National Mentoring Summit</a:t>
            </a:r>
            <a:endParaRPr lang="en-US" dirty="0"/>
          </a:p>
        </p:txBody>
      </p:sp>
    </p:spTree>
    <p:extLst>
      <p:ext uri="{BB962C8B-B14F-4D97-AF65-F5344CB8AC3E}">
        <p14:creationId xmlns:p14="http://schemas.microsoft.com/office/powerpoint/2010/main" val="24681712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629086" y="777478"/>
            <a:ext cx="184666" cy="369332"/>
          </a:xfrm>
          <a:prstGeom prst="rect">
            <a:avLst/>
          </a:prstGeom>
          <a:noFill/>
        </p:spPr>
        <p:txBody>
          <a:bodyPr wrap="none" rtlCol="0">
            <a:spAutoFit/>
          </a:bodyPr>
          <a:lstStyle/>
          <a:p>
            <a:endParaRPr lang="en-US" dirty="0"/>
          </a:p>
        </p:txBody>
      </p:sp>
      <p:sp>
        <p:nvSpPr>
          <p:cNvPr id="7" name="Rectangle 6"/>
          <p:cNvSpPr/>
          <p:nvPr/>
        </p:nvSpPr>
        <p:spPr>
          <a:xfrm>
            <a:off x="0" y="404664"/>
            <a:ext cx="9144000" cy="923330"/>
          </a:xfrm>
          <a:prstGeom prst="rect">
            <a:avLst/>
          </a:prstGeom>
        </p:spPr>
        <p:txBody>
          <a:bodyPr wrap="square">
            <a:spAutoFit/>
          </a:bodyPr>
          <a:lstStyle/>
          <a:p>
            <a:pPr algn="ctr"/>
            <a:r>
              <a:rPr lang="en-CA" sz="5400" b="1" dirty="0" smtClean="0">
                <a:solidFill>
                  <a:schemeClr val="bg1"/>
                </a:solidFill>
                <a:latin typeface="MadCaps"/>
                <a:cs typeface="MadCaps"/>
              </a:rPr>
              <a:t>Online Mentor Training</a:t>
            </a:r>
          </a:p>
        </p:txBody>
      </p:sp>
      <p:sp>
        <p:nvSpPr>
          <p:cNvPr id="9"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3 4</a:t>
            </a:r>
          </a:p>
        </p:txBody>
      </p:sp>
      <p:sp>
        <p:nvSpPr>
          <p:cNvPr id="12" name="Text Placeholder 2"/>
          <p:cNvSpPr txBox="1">
            <a:spLocks/>
          </p:cNvSpPr>
          <p:nvPr/>
        </p:nvSpPr>
        <p:spPr bwMode="auto">
          <a:xfrm>
            <a:off x="1540793" y="5517232"/>
            <a:ext cx="5839519" cy="57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Clr>
                <a:schemeClr val="bg1"/>
              </a:buClr>
              <a:buFont typeface="Times" charset="0"/>
              <a:buNone/>
              <a:defRPr sz="2000">
                <a:solidFill>
                  <a:schemeClr val="tx1"/>
                </a:solidFill>
                <a:latin typeface="+mn-lt"/>
                <a:ea typeface="+mn-ea"/>
                <a:cs typeface="ヒラギノ角ゴ Pro W3" charset="-128"/>
              </a:defRPr>
            </a:lvl1pPr>
            <a:lvl2pPr marL="457200" indent="0" algn="l" rtl="0" eaLnBrk="0" fontAlgn="base" hangingPunct="0">
              <a:spcBef>
                <a:spcPct val="20000"/>
              </a:spcBef>
              <a:spcAft>
                <a:spcPct val="0"/>
              </a:spcAft>
              <a:buNone/>
              <a:defRPr sz="1800">
                <a:solidFill>
                  <a:schemeClr val="tx1"/>
                </a:solidFill>
                <a:latin typeface="+mn-lt"/>
                <a:ea typeface="+mn-ea"/>
                <a:cs typeface="ヒラギノ角ゴ Pro W3" charset="-128"/>
              </a:defRPr>
            </a:lvl2pPr>
            <a:lvl3pPr marL="914400" indent="0" algn="l" rtl="0" eaLnBrk="0" fontAlgn="base" hangingPunct="0">
              <a:spcBef>
                <a:spcPct val="20000"/>
              </a:spcBef>
              <a:spcAft>
                <a:spcPct val="0"/>
              </a:spcAft>
              <a:buNone/>
              <a:defRPr sz="1600">
                <a:solidFill>
                  <a:schemeClr val="tx1"/>
                </a:solidFill>
                <a:latin typeface="+mn-lt"/>
                <a:ea typeface="+mn-ea"/>
                <a:cs typeface="ヒラギノ角ゴ Pro W3" charset="-128"/>
              </a:defRPr>
            </a:lvl3pPr>
            <a:lvl4pPr marL="1371600" indent="0" algn="l" rtl="0" eaLnBrk="0" fontAlgn="base" hangingPunct="0">
              <a:spcBef>
                <a:spcPct val="20000"/>
              </a:spcBef>
              <a:spcAft>
                <a:spcPct val="0"/>
              </a:spcAft>
              <a:buNone/>
              <a:defRPr sz="1400">
                <a:solidFill>
                  <a:schemeClr val="tx1"/>
                </a:solidFill>
                <a:latin typeface="+mn-lt"/>
                <a:ea typeface="+mn-ea"/>
                <a:cs typeface="ヒラギノ角ゴ Pro W3" charset="-128"/>
              </a:defRPr>
            </a:lvl4pPr>
            <a:lvl5pPr marL="1828800" indent="0" algn="l" rtl="0" eaLnBrk="0" fontAlgn="base" hangingPunct="0">
              <a:spcBef>
                <a:spcPct val="20000"/>
              </a:spcBef>
              <a:spcAft>
                <a:spcPct val="0"/>
              </a:spcAft>
              <a:buNone/>
              <a:defRPr sz="1400">
                <a:solidFill>
                  <a:schemeClr val="tx1"/>
                </a:solidFill>
                <a:latin typeface="+mn-lt"/>
                <a:ea typeface="+mn-ea"/>
                <a:cs typeface="ヒラギノ角ゴ Pro W3" charset="-128"/>
              </a:defRPr>
            </a:lvl5pPr>
            <a:lvl6pPr marL="2286000" indent="0" algn="l" rtl="0" fontAlgn="base">
              <a:spcBef>
                <a:spcPct val="20000"/>
              </a:spcBef>
              <a:spcAft>
                <a:spcPct val="0"/>
              </a:spcAft>
              <a:buNone/>
              <a:defRPr sz="1400">
                <a:solidFill>
                  <a:schemeClr val="tx1"/>
                </a:solidFill>
                <a:latin typeface="+mn-lt"/>
                <a:ea typeface="+mn-ea"/>
              </a:defRPr>
            </a:lvl6pPr>
            <a:lvl7pPr marL="2743200" indent="0" algn="l" rtl="0" fontAlgn="base">
              <a:spcBef>
                <a:spcPct val="20000"/>
              </a:spcBef>
              <a:spcAft>
                <a:spcPct val="0"/>
              </a:spcAft>
              <a:buNone/>
              <a:defRPr sz="1400">
                <a:solidFill>
                  <a:schemeClr val="tx1"/>
                </a:solidFill>
                <a:latin typeface="+mn-lt"/>
                <a:ea typeface="+mn-ea"/>
              </a:defRPr>
            </a:lvl7pPr>
            <a:lvl8pPr marL="3200400" indent="0" algn="l" rtl="0" fontAlgn="base">
              <a:spcBef>
                <a:spcPct val="20000"/>
              </a:spcBef>
              <a:spcAft>
                <a:spcPct val="0"/>
              </a:spcAft>
              <a:buNone/>
              <a:defRPr sz="1400">
                <a:solidFill>
                  <a:schemeClr val="tx1"/>
                </a:solidFill>
                <a:latin typeface="+mn-lt"/>
                <a:ea typeface="+mn-ea"/>
              </a:defRPr>
            </a:lvl8pPr>
            <a:lvl9pPr marL="3657600" indent="0" algn="l" rtl="0" fontAlgn="base">
              <a:spcBef>
                <a:spcPct val="20000"/>
              </a:spcBef>
              <a:spcAft>
                <a:spcPct val="0"/>
              </a:spcAft>
              <a:buNone/>
              <a:defRPr sz="1400">
                <a:solidFill>
                  <a:schemeClr val="tx1"/>
                </a:solidFill>
                <a:latin typeface="+mn-lt"/>
                <a:ea typeface="+mn-ea"/>
              </a:defRPr>
            </a:lvl9pPr>
          </a:lstStyle>
          <a:p>
            <a:r>
              <a:rPr lang="en-US" sz="3600" dirty="0">
                <a:solidFill>
                  <a:srgbClr val="1D437F"/>
                </a:solidFill>
                <a:latin typeface="MadCaps"/>
                <a:cs typeface="MadCaps"/>
              </a:rPr>
              <a:t>m</a:t>
            </a:r>
            <a:r>
              <a:rPr lang="en-US" sz="3600" dirty="0" smtClean="0">
                <a:solidFill>
                  <a:srgbClr val="1D437F"/>
                </a:solidFill>
                <a:latin typeface="MadCaps"/>
                <a:cs typeface="MadCaps"/>
              </a:rPr>
              <a:t>oodle.albertamentors.ca</a:t>
            </a:r>
            <a:endParaRPr lang="en-US" sz="3600" dirty="0">
              <a:solidFill>
                <a:srgbClr val="1D437F"/>
              </a:solidFill>
              <a:latin typeface="MadCaps"/>
              <a:cs typeface="MadCaps"/>
            </a:endParaRPr>
          </a:p>
        </p:txBody>
      </p:sp>
      <p:sp>
        <p:nvSpPr>
          <p:cNvPr id="13" name="Curved Right Arrow 12"/>
          <p:cNvSpPr/>
          <p:nvPr/>
        </p:nvSpPr>
        <p:spPr bwMode="auto">
          <a:xfrm>
            <a:off x="539552" y="4869160"/>
            <a:ext cx="864096" cy="1224136"/>
          </a:xfrm>
          <a:prstGeom prst="curved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124" charset="0"/>
            </a:endParaRPr>
          </a:p>
        </p:txBody>
      </p:sp>
      <p:pic>
        <p:nvPicPr>
          <p:cNvPr id="10" name="Picture 9" descr="Mentor Trai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2130534"/>
            <a:ext cx="7220771" cy="3063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37238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32656"/>
            <a:ext cx="9144000" cy="846816"/>
          </a:xfrm>
        </p:spPr>
        <p:txBody>
          <a:bodyPr/>
          <a:lstStyle/>
          <a:p>
            <a:pPr algn="ctr"/>
            <a:r>
              <a:rPr lang="en-CA" sz="5400" b="1" dirty="0" smtClean="0">
                <a:solidFill>
                  <a:schemeClr val="bg1"/>
                </a:solidFill>
                <a:latin typeface="MadCaps"/>
                <a:cs typeface="MadCaps"/>
              </a:rPr>
              <a:t>Questions? </a:t>
            </a:r>
            <a:endParaRPr lang="en-CA" sz="5400" b="1" dirty="0">
              <a:solidFill>
                <a:schemeClr val="bg1"/>
              </a:solidFill>
              <a:latin typeface="MadCaps"/>
              <a:cs typeface="MadCap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331" y="2438825"/>
            <a:ext cx="1344821" cy="326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973" y="2420888"/>
            <a:ext cx="1562795" cy="336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2"/>
          </p:nvPr>
        </p:nvSpPr>
        <p:spPr>
          <a:xfrm>
            <a:off x="8604448" y="6597352"/>
            <a:ext cx="315912"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r>
              <a:rPr lang="en-US" b="1" dirty="0" smtClean="0">
                <a:solidFill>
                  <a:prstClr val="black"/>
                </a:solidFill>
                <a:latin typeface="MadCaps"/>
                <a:cs typeface="MadCaps"/>
              </a:rPr>
              <a:t>3 6</a:t>
            </a:r>
          </a:p>
        </p:txBody>
      </p:sp>
    </p:spTree>
    <p:extLst>
      <p:ext uri="{BB962C8B-B14F-4D97-AF65-F5344CB8AC3E}">
        <p14:creationId xmlns:p14="http://schemas.microsoft.com/office/powerpoint/2010/main" val="395985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6618">
            <a:off x="179512" y="714930"/>
            <a:ext cx="4680520" cy="594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44008" y="1916832"/>
            <a:ext cx="3960440" cy="3046988"/>
          </a:xfrm>
          <a:prstGeom prst="rect">
            <a:avLst/>
          </a:prstGeom>
          <a:noFill/>
        </p:spPr>
        <p:txBody>
          <a:bodyPr wrap="square" rtlCol="0">
            <a:spAutoFit/>
          </a:bodyPr>
          <a:lstStyle/>
          <a:p>
            <a:pPr algn="ctr"/>
            <a:r>
              <a:rPr lang="en-US" sz="9600" b="1" dirty="0" smtClean="0">
                <a:solidFill>
                  <a:srgbClr val="2C9D34"/>
                </a:solidFill>
                <a:latin typeface="MadCaps"/>
                <a:cs typeface="MadCaps"/>
              </a:rPr>
              <a:t>Thank You!</a:t>
            </a:r>
            <a:endParaRPr lang="en-US" sz="9600" b="1" dirty="0">
              <a:solidFill>
                <a:srgbClr val="2C9D34"/>
              </a:solidFill>
              <a:latin typeface="MadCaps"/>
              <a:cs typeface="MadCaps"/>
            </a:endParaRPr>
          </a:p>
        </p:txBody>
      </p:sp>
    </p:spTree>
    <p:extLst>
      <p:ext uri="{BB962C8B-B14F-4D97-AF65-F5344CB8AC3E}">
        <p14:creationId xmlns:p14="http://schemas.microsoft.com/office/powerpoint/2010/main" val="161693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a:xfrm>
            <a:off x="6444208" y="6580584"/>
            <a:ext cx="2438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fld id="{11E7BE86-B9E0-462D-AF18-9585C0A4148F}" type="slidenum">
              <a:rPr lang="en-US" smtClean="0">
                <a:solidFill>
                  <a:prstClr val="black"/>
                </a:solidFill>
                <a:latin typeface="MadCaps"/>
                <a:cs typeface="MadCaps"/>
              </a:rPr>
              <a:pPr/>
              <a:t>4</a:t>
            </a:fld>
            <a:endParaRPr lang="en-US" dirty="0" smtClean="0">
              <a:solidFill>
                <a:prstClr val="black"/>
              </a:solidFill>
              <a:latin typeface="MadCaps"/>
              <a:cs typeface="MadCap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2060848"/>
            <a:ext cx="4490639" cy="3278879"/>
          </a:xfrm>
          <a:prstGeom prst="rect">
            <a:avLst/>
          </a:prstGeom>
        </p:spPr>
      </p:pic>
      <p:sp>
        <p:nvSpPr>
          <p:cNvPr id="4" name="Rectangle 15"/>
          <p:cNvSpPr txBox="1">
            <a:spLocks noChangeArrowheads="1"/>
          </p:cNvSpPr>
          <p:nvPr/>
        </p:nvSpPr>
        <p:spPr bwMode="auto">
          <a:xfrm>
            <a:off x="252536" y="2276872"/>
            <a:ext cx="5109057"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Font typeface="Times" charset="0"/>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eaLnBrk="1" hangingPunct="1">
              <a:buNone/>
            </a:pPr>
            <a:r>
              <a:rPr lang="en-US" sz="2200" dirty="0" smtClean="0"/>
              <a:t>1. Who was/is your mentor? Why?</a:t>
            </a:r>
          </a:p>
          <a:p>
            <a:pPr marL="0" indent="0" eaLnBrk="1" hangingPunct="1">
              <a:buNone/>
            </a:pPr>
            <a:endParaRPr lang="en-US" sz="2200" dirty="0" smtClean="0"/>
          </a:p>
          <a:p>
            <a:pPr marL="0" indent="0" eaLnBrk="1" hangingPunct="1">
              <a:buNone/>
            </a:pPr>
            <a:r>
              <a:rPr lang="en-US" sz="2200" dirty="0" smtClean="0"/>
              <a:t>2. Where have you seen </a:t>
            </a:r>
          </a:p>
          <a:p>
            <a:pPr marL="0" indent="0" eaLnBrk="1" hangingPunct="1">
              <a:buNone/>
            </a:pPr>
            <a:r>
              <a:rPr lang="en-US" sz="2200" dirty="0" smtClean="0"/>
              <a:t>mentoring relationships in the </a:t>
            </a:r>
          </a:p>
          <a:p>
            <a:pPr marL="0" indent="0" eaLnBrk="1" hangingPunct="1">
              <a:buNone/>
            </a:pPr>
            <a:r>
              <a:rPr lang="en-US" sz="2200" dirty="0" smtClean="0"/>
              <a:t>media? (movies, TV Shows, </a:t>
            </a:r>
            <a:r>
              <a:rPr lang="en-US" sz="2200" dirty="0" err="1" smtClean="0"/>
              <a:t>etc</a:t>
            </a:r>
            <a:r>
              <a:rPr lang="en-US" sz="2200" dirty="0" smtClean="0"/>
              <a:t>).</a:t>
            </a:r>
          </a:p>
          <a:p>
            <a:pPr marL="0" indent="0" eaLnBrk="1" hangingPunct="1">
              <a:buNone/>
            </a:pPr>
            <a:endParaRPr lang="en-US" sz="2200" dirty="0" smtClean="0"/>
          </a:p>
          <a:p>
            <a:pPr marL="0" indent="0" eaLnBrk="1" hangingPunct="1">
              <a:buNone/>
            </a:pPr>
            <a:r>
              <a:rPr lang="en-US" sz="2200" dirty="0" smtClean="0"/>
              <a:t>3. What qualities do good mentors possess?</a:t>
            </a:r>
          </a:p>
        </p:txBody>
      </p:sp>
      <p:sp>
        <p:nvSpPr>
          <p:cNvPr id="5" name="TextBox 4"/>
          <p:cNvSpPr txBox="1"/>
          <p:nvPr/>
        </p:nvSpPr>
        <p:spPr>
          <a:xfrm>
            <a:off x="252536" y="260648"/>
            <a:ext cx="9144000" cy="923330"/>
          </a:xfrm>
          <a:prstGeom prst="rect">
            <a:avLst/>
          </a:prstGeom>
          <a:noFill/>
        </p:spPr>
        <p:txBody>
          <a:bodyPr wrap="square" rtlCol="0">
            <a:spAutoFit/>
          </a:bodyPr>
          <a:lstStyle/>
          <a:p>
            <a:pPr algn="ctr"/>
            <a:r>
              <a:rPr lang="en-CA" sz="5400" b="1" dirty="0" smtClean="0">
                <a:solidFill>
                  <a:schemeClr val="bg1"/>
                </a:solidFill>
                <a:latin typeface="MadCaps"/>
                <a:cs typeface="MadCaps"/>
              </a:rPr>
              <a:t>What is Mentorship? </a:t>
            </a:r>
            <a:endParaRPr lang="en-CA" sz="5400" b="1" dirty="0">
              <a:solidFill>
                <a:schemeClr val="bg1"/>
              </a:solidFill>
              <a:latin typeface="MadCaps"/>
              <a:cs typeface="MadCaps"/>
            </a:endParaRPr>
          </a:p>
        </p:txBody>
      </p:sp>
    </p:spTree>
    <p:extLst>
      <p:ext uri="{BB962C8B-B14F-4D97-AF65-F5344CB8AC3E}">
        <p14:creationId xmlns:p14="http://schemas.microsoft.com/office/powerpoint/2010/main" val="15745508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5"/>
          <p:cNvSpPr txBox="1">
            <a:spLocks noGrp="1"/>
          </p:cNvSpPr>
          <p:nvPr>
            <p:ph type="title"/>
          </p:nvPr>
        </p:nvSpPr>
        <p:spPr>
          <a:xfrm>
            <a:off x="251520" y="404664"/>
            <a:ext cx="9169200" cy="830997"/>
          </a:xfrm>
          <a:prstGeom prst="rect">
            <a:avLst/>
          </a:prstGeom>
          <a:noFill/>
        </p:spPr>
        <p:txBody>
          <a:bodyPr wrap="square" rtlCol="0">
            <a:spAutoFit/>
          </a:bodyPr>
          <a:lstStyle/>
          <a:p>
            <a:pPr algn="ctr"/>
            <a:r>
              <a:rPr lang="en-CA" sz="5400" b="1" dirty="0" smtClean="0">
                <a:solidFill>
                  <a:schemeClr val="bg1"/>
                </a:solidFill>
                <a:latin typeface="MadCaps"/>
                <a:cs typeface="MadCaps"/>
              </a:rPr>
              <a:t>What is Mentorship? </a:t>
            </a:r>
            <a:endParaRPr lang="en-CA" sz="5400" b="1" dirty="0">
              <a:solidFill>
                <a:schemeClr val="bg1"/>
              </a:solidFill>
              <a:latin typeface="MadCaps"/>
              <a:cs typeface="MadCaps"/>
            </a:endParaRPr>
          </a:p>
        </p:txBody>
      </p:sp>
      <p:sp>
        <p:nvSpPr>
          <p:cNvPr id="5" name="Content Placeholder 1"/>
          <p:cNvSpPr>
            <a:spLocks noGrp="1"/>
          </p:cNvSpPr>
          <p:nvPr>
            <p:ph idx="1"/>
          </p:nvPr>
        </p:nvSpPr>
        <p:spPr>
          <a:xfrm>
            <a:off x="0" y="2060848"/>
            <a:ext cx="9144000" cy="3888432"/>
          </a:xfrm>
        </p:spPr>
        <p:txBody>
          <a:bodyPr/>
          <a:lstStyle/>
          <a:p>
            <a:pPr algn="ctr">
              <a:defRPr/>
            </a:pPr>
            <a:r>
              <a:rPr lang="en-CA" sz="2000" dirty="0">
                <a:latin typeface="Arial" pitchFamily="34" charset="0"/>
                <a:cs typeface="Arial" pitchFamily="34" charset="0"/>
              </a:rPr>
              <a:t>The Alberta Mentoring Partnership defines mentoring </a:t>
            </a:r>
            <a:r>
              <a:rPr lang="en-CA" sz="2000" dirty="0" smtClean="0">
                <a:latin typeface="Arial" pitchFamily="34" charset="0"/>
                <a:cs typeface="Arial" pitchFamily="34" charset="0"/>
              </a:rPr>
              <a:t>as:</a:t>
            </a:r>
          </a:p>
          <a:p>
            <a:pPr algn="ctr">
              <a:defRPr/>
            </a:pPr>
            <a:endParaRPr lang="en-CA" sz="1200" dirty="0">
              <a:latin typeface="Arial" pitchFamily="34" charset="0"/>
              <a:cs typeface="Arial" pitchFamily="34" charset="0"/>
            </a:endParaRPr>
          </a:p>
          <a:p>
            <a:pPr algn="ctr">
              <a:defRPr/>
            </a:pPr>
            <a:r>
              <a:rPr lang="en-CA" sz="3000" dirty="0" smtClean="0">
                <a:latin typeface="Arial" pitchFamily="34" charset="0"/>
                <a:cs typeface="Arial" pitchFamily="34" charset="0"/>
              </a:rPr>
              <a:t>“The </a:t>
            </a:r>
            <a:r>
              <a:rPr lang="en-CA" sz="3000" dirty="0">
                <a:latin typeface="Arial" pitchFamily="34" charset="0"/>
                <a:cs typeface="Arial" pitchFamily="34" charset="0"/>
              </a:rPr>
              <a:t>presence of a </a:t>
            </a:r>
            <a:r>
              <a:rPr lang="en-CA" sz="3000" dirty="0">
                <a:solidFill>
                  <a:srgbClr val="00B0F0"/>
                </a:solidFill>
                <a:latin typeface="Arial" pitchFamily="34" charset="0"/>
                <a:cs typeface="Arial" pitchFamily="34" charset="0"/>
              </a:rPr>
              <a:t>caring</a:t>
            </a:r>
            <a:r>
              <a:rPr lang="en-CA" sz="3000" dirty="0">
                <a:solidFill>
                  <a:srgbClr val="FFC000"/>
                </a:solidFill>
                <a:latin typeface="Arial" pitchFamily="34" charset="0"/>
                <a:cs typeface="Arial" pitchFamily="34" charset="0"/>
              </a:rPr>
              <a:t> </a:t>
            </a:r>
            <a:r>
              <a:rPr lang="en-CA" sz="3000" dirty="0">
                <a:latin typeface="Arial" pitchFamily="34" charset="0"/>
                <a:cs typeface="Arial" pitchFamily="34" charset="0"/>
              </a:rPr>
              <a:t>individual(s) who provides a young person with </a:t>
            </a:r>
            <a:r>
              <a:rPr lang="en-CA" sz="3000" dirty="0">
                <a:solidFill>
                  <a:srgbClr val="00B0F0"/>
                </a:solidFill>
                <a:latin typeface="Arial" pitchFamily="34" charset="0"/>
                <a:cs typeface="Arial" pitchFamily="34" charset="0"/>
              </a:rPr>
              <a:t>support, advice, friendship, reinforcement and constructive role modeling</a:t>
            </a:r>
            <a:r>
              <a:rPr lang="en-CA" sz="3000" dirty="0">
                <a:solidFill>
                  <a:srgbClr val="E46C0A"/>
                </a:solidFill>
                <a:latin typeface="Arial" pitchFamily="34" charset="0"/>
                <a:cs typeface="Arial" pitchFamily="34" charset="0"/>
              </a:rPr>
              <a:t> </a:t>
            </a:r>
            <a:r>
              <a:rPr lang="en-CA" sz="3000" b="1" dirty="0" smtClean="0">
                <a:latin typeface="Arial" pitchFamily="34" charset="0"/>
                <a:cs typeface="Arial" pitchFamily="34" charset="0"/>
              </a:rPr>
              <a:t>over time</a:t>
            </a:r>
            <a:r>
              <a:rPr lang="en-CA" sz="3000" dirty="0" smtClean="0">
                <a:latin typeface="Arial" pitchFamily="34" charset="0"/>
                <a:cs typeface="Arial" pitchFamily="34" charset="0"/>
              </a:rPr>
              <a:t>.”</a:t>
            </a:r>
            <a:endParaRPr lang="en-CA" sz="3000" dirty="0">
              <a:latin typeface="Arial" pitchFamily="34" charset="0"/>
              <a:cs typeface="Arial" pitchFamily="34" charset="0"/>
            </a:endParaRPr>
          </a:p>
          <a:p>
            <a:pPr algn="ctr">
              <a:defRPr/>
            </a:pPr>
            <a:endParaRPr lang="en-US" sz="3600" dirty="0" smtClean="0">
              <a:solidFill>
                <a:schemeClr val="accent5"/>
              </a:solidFill>
            </a:endParaRPr>
          </a:p>
        </p:txBody>
      </p:sp>
      <p:sp>
        <p:nvSpPr>
          <p:cNvPr id="7171" name="Slide Number Placeholder 3"/>
          <p:cNvSpPr>
            <a:spLocks noGrp="1"/>
          </p:cNvSpPr>
          <p:nvPr>
            <p:ph type="sldNum" sz="quarter" idx="12"/>
          </p:nvPr>
        </p:nvSpPr>
        <p:spPr>
          <a:xfrm>
            <a:off x="6444208" y="6580584"/>
            <a:ext cx="2438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fld id="{7C16D8D2-D8C5-42C6-9F53-55E94D753C42}" type="slidenum">
              <a:rPr lang="en-US" smtClean="0">
                <a:solidFill>
                  <a:prstClr val="black"/>
                </a:solidFill>
                <a:latin typeface="MadCaps"/>
                <a:cs typeface="MadCaps"/>
              </a:rPr>
              <a:pPr/>
              <a:t>5</a:t>
            </a:fld>
            <a:endParaRPr lang="en-US" dirty="0" smtClean="0">
              <a:solidFill>
                <a:prstClr val="black"/>
              </a:solidFill>
              <a:latin typeface="MadCaps"/>
              <a:cs typeface="MadCap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4726996"/>
            <a:ext cx="1324911" cy="136307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4" y="4726996"/>
            <a:ext cx="2179504" cy="136307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192" y="4725144"/>
            <a:ext cx="1803326" cy="1347391"/>
          </a:xfrm>
          <a:prstGeom prst="rect">
            <a:avLst/>
          </a:prstGeom>
        </p:spPr>
      </p:pic>
    </p:spTree>
    <p:extLst>
      <p:ext uri="{BB962C8B-B14F-4D97-AF65-F5344CB8AC3E}">
        <p14:creationId xmlns:p14="http://schemas.microsoft.com/office/powerpoint/2010/main" val="3575257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2536" y="260648"/>
            <a:ext cx="9144000" cy="1008112"/>
          </a:xfrm>
        </p:spPr>
        <p:txBody>
          <a:bodyPr anchor="ctr"/>
          <a:lstStyle/>
          <a:p>
            <a:pPr algn="ctr" eaLnBrk="1" hangingPunct="1"/>
            <a:r>
              <a:rPr lang="en-CA" sz="5400" dirty="0">
                <a:latin typeface="MadCaps"/>
                <a:cs typeface="MadCaps"/>
              </a:rPr>
              <a:t>What is Mentorship? </a:t>
            </a:r>
            <a:endParaRPr lang="en-CA" sz="5400" dirty="0" smtClean="0">
              <a:latin typeface="MadCaps"/>
              <a:cs typeface="MadCaps"/>
            </a:endParaRPr>
          </a:p>
        </p:txBody>
      </p:sp>
      <p:sp>
        <p:nvSpPr>
          <p:cNvPr id="6" name="Content Placeholder 2"/>
          <p:cNvSpPr>
            <a:spLocks noGrp="1"/>
          </p:cNvSpPr>
          <p:nvPr>
            <p:ph idx="1"/>
          </p:nvPr>
        </p:nvSpPr>
        <p:spPr>
          <a:xfrm>
            <a:off x="683568" y="2492896"/>
            <a:ext cx="2952328" cy="2546647"/>
          </a:xfrm>
        </p:spPr>
        <p:txBody>
          <a:bodyPr/>
          <a:lstStyle/>
          <a:p>
            <a:pPr marL="0" indent="0">
              <a:buNone/>
            </a:pPr>
            <a:r>
              <a:rPr lang="en-CA" sz="2400" dirty="0" smtClean="0"/>
              <a:t>Research has shown that </a:t>
            </a:r>
            <a:r>
              <a:rPr lang="en-CA" sz="2400" b="1" dirty="0" smtClean="0">
                <a:solidFill>
                  <a:srgbClr val="254061"/>
                </a:solidFill>
                <a:latin typeface="Chalkduster"/>
                <a:cs typeface="Chalkduster"/>
              </a:rPr>
              <a:t>children in a Teen Mentoring Programs </a:t>
            </a:r>
            <a:r>
              <a:rPr lang="en-CA" sz="2400" dirty="0" smtClean="0"/>
              <a:t>demonstrate:</a:t>
            </a:r>
            <a:endParaRPr lang="en-CA" sz="2400" dirty="0" smtClean="0">
              <a:solidFill>
                <a:srgbClr val="7030A0"/>
              </a:solidFill>
            </a:endParaRPr>
          </a:p>
          <a:p>
            <a:pPr marL="0" indent="0" algn="ctr">
              <a:buNone/>
            </a:pPr>
            <a:endParaRPr lang="en-CA" dirty="0" smtClean="0">
              <a:solidFill>
                <a:srgbClr val="92D050"/>
              </a:solidFill>
            </a:endParaRPr>
          </a:p>
          <a:p>
            <a:pPr marL="0" indent="0">
              <a:buNone/>
            </a:pPr>
            <a:endParaRPr lang="en-CA" sz="2800" dirty="0" smtClean="0"/>
          </a:p>
          <a:p>
            <a:pPr marL="0" indent="0">
              <a:buNone/>
            </a:pPr>
            <a:endParaRPr lang="en-CA" sz="2800" dirty="0"/>
          </a:p>
        </p:txBody>
      </p:sp>
      <p:sp>
        <p:nvSpPr>
          <p:cNvPr id="9219" name="Slide Number Placeholder 2"/>
          <p:cNvSpPr>
            <a:spLocks noGrp="1"/>
          </p:cNvSpPr>
          <p:nvPr>
            <p:ph type="sldNum" sz="quarter" idx="12"/>
          </p:nvPr>
        </p:nvSpPr>
        <p:spPr>
          <a:xfrm>
            <a:off x="8676456" y="6597352"/>
            <a:ext cx="215900" cy="204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fld id="{C5A086E5-AB44-4595-B07D-2D0181205FE6}" type="slidenum">
              <a:rPr lang="en-US" b="1" smtClean="0">
                <a:solidFill>
                  <a:prstClr val="black"/>
                </a:solidFill>
                <a:latin typeface="MadCaps"/>
                <a:cs typeface="MadCaps"/>
              </a:rPr>
              <a:pPr/>
              <a:t>6</a:t>
            </a:fld>
            <a:endParaRPr lang="en-US" b="1" smtClean="0">
              <a:solidFill>
                <a:prstClr val="black"/>
              </a:solidFill>
              <a:latin typeface="MadCaps"/>
              <a:cs typeface="MadCaps"/>
            </a:endParaRPr>
          </a:p>
        </p:txBody>
      </p:sp>
      <p:sp>
        <p:nvSpPr>
          <p:cNvPr id="11268" name="TextBox 6"/>
          <p:cNvSpPr txBox="1">
            <a:spLocks noChangeArrowheads="1"/>
          </p:cNvSpPr>
          <p:nvPr/>
        </p:nvSpPr>
        <p:spPr bwMode="auto">
          <a:xfrm>
            <a:off x="4067944" y="2219768"/>
            <a:ext cx="3744416" cy="200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8" rIns="91415" bIns="45708">
            <a:spAutoFit/>
          </a:bodyPr>
          <a:lstStyle>
            <a:lvl1pPr>
              <a:defRPr>
                <a:solidFill>
                  <a:schemeClr val="tx1"/>
                </a:solidFill>
                <a:latin typeface="Verdana" pitchFamily="34" charset="0"/>
                <a:ea typeface="ヒラギノ角ゴ Pro W3" charset="-128"/>
              </a:defRPr>
            </a:lvl1pPr>
            <a:lvl2pPr>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pPr lvl="1" eaLnBrk="0" fontAlgn="base" hangingPunct="0">
              <a:spcBef>
                <a:spcPct val="0"/>
              </a:spcBef>
              <a:spcAft>
                <a:spcPct val="0"/>
              </a:spcAft>
            </a:pPr>
            <a:endParaRPr lang="en-US" sz="2400" dirty="0">
              <a:solidFill>
                <a:prstClr val="black"/>
              </a:solidFill>
              <a:latin typeface="Calibri" pitchFamily="34" charset="0"/>
            </a:endParaRPr>
          </a:p>
          <a:p>
            <a:pPr eaLnBrk="0" fontAlgn="base" hangingPunct="0">
              <a:spcBef>
                <a:spcPct val="0"/>
              </a:spcBef>
              <a:spcAft>
                <a:spcPct val="0"/>
              </a:spcAft>
            </a:pPr>
            <a:r>
              <a:rPr lang="en-US" sz="2400" dirty="0">
                <a:solidFill>
                  <a:prstClr val="black"/>
                </a:solidFill>
                <a:latin typeface="Calibri" pitchFamily="34" charset="0"/>
              </a:rPr>
              <a:t> </a:t>
            </a:r>
          </a:p>
          <a:p>
            <a:pPr lvl="1" eaLnBrk="0" fontAlgn="base" hangingPunct="0">
              <a:spcBef>
                <a:spcPct val="0"/>
              </a:spcBef>
              <a:spcAft>
                <a:spcPct val="0"/>
              </a:spcAft>
            </a:pPr>
            <a:endParaRPr lang="en-US" sz="2400" dirty="0">
              <a:solidFill>
                <a:prstClr val="black"/>
              </a:solidFill>
              <a:latin typeface="Calibri" pitchFamily="34" charset="0"/>
            </a:endParaRPr>
          </a:p>
          <a:p>
            <a:pPr eaLnBrk="0" fontAlgn="base" hangingPunct="0">
              <a:spcBef>
                <a:spcPct val="0"/>
              </a:spcBef>
              <a:spcAft>
                <a:spcPct val="0"/>
              </a:spcAft>
              <a:buFont typeface="Wingdings" pitchFamily="2" charset="2"/>
              <a:buChar char="Ø"/>
            </a:pPr>
            <a:endParaRPr lang="en-US" sz="2400" dirty="0">
              <a:solidFill>
                <a:prstClr val="black"/>
              </a:solidFill>
              <a:latin typeface="Calibri" pitchFamily="34" charset="0"/>
            </a:endParaRPr>
          </a:p>
          <a:p>
            <a:pPr eaLnBrk="0" fontAlgn="base" hangingPunct="0">
              <a:spcBef>
                <a:spcPct val="0"/>
              </a:spcBef>
              <a:spcAft>
                <a:spcPct val="0"/>
              </a:spcAft>
              <a:buFont typeface="Wingdings" pitchFamily="2" charset="2"/>
              <a:buChar char="Ø"/>
            </a:pPr>
            <a:endParaRPr lang="en-CA" sz="2400" dirty="0">
              <a:solidFill>
                <a:prstClr val="black"/>
              </a:solidFill>
              <a:latin typeface="Calibri" pitchFamily="34" charset="0"/>
            </a:endParaRPr>
          </a:p>
        </p:txBody>
      </p:sp>
      <p:sp>
        <p:nvSpPr>
          <p:cNvPr id="7" name="Oval 6"/>
          <p:cNvSpPr>
            <a:spLocks noChangeArrowheads="1"/>
          </p:cNvSpPr>
          <p:nvPr/>
        </p:nvSpPr>
        <p:spPr bwMode="auto">
          <a:xfrm>
            <a:off x="4498429" y="1772816"/>
            <a:ext cx="2809875" cy="2684463"/>
          </a:xfrm>
          <a:prstGeom prst="ellipse">
            <a:avLst/>
          </a:prstGeom>
          <a:solidFill>
            <a:srgbClr val="92D050">
              <a:alpha val="49803"/>
            </a:srgbClr>
          </a:solidFill>
          <a:ln>
            <a:noFill/>
          </a:ln>
          <a:extLst>
            <a:ext uri="{91240B29-F687-4f45-9708-019B960494DF}">
              <a14:hiddenLine xmlns:a14="http://schemas.microsoft.com/office/drawing/2010/main" w="12700" cap="sq" algn="ctr">
                <a:solidFill>
                  <a:srgbClr val="000000"/>
                </a:solidFill>
                <a:round/>
                <a:headEnd type="none" w="sm" len="sm"/>
                <a:tailEnd type="none" w="sm" len="sm"/>
              </a14:hiddenLine>
            </a:ext>
          </a:extLst>
        </p:spPr>
        <p:txBody>
          <a:bodyPr wrap="none" lIns="91415" tIns="45708" rIns="91415" bIns="45708"/>
          <a:lstStyle/>
          <a:p>
            <a:pPr algn="ctr"/>
            <a:endParaRPr lang="en-US" sz="2000" b="1" dirty="0" smtClean="0">
              <a:latin typeface="Calibri" pitchFamily="34" charset="0"/>
            </a:endParaRPr>
          </a:p>
          <a:p>
            <a:pPr algn="ctr"/>
            <a:r>
              <a:rPr lang="en-US" sz="2000" b="1" dirty="0" smtClean="0">
                <a:latin typeface="Calibri" pitchFamily="34" charset="0"/>
              </a:rPr>
              <a:t>Improved </a:t>
            </a:r>
          </a:p>
          <a:p>
            <a:pPr algn="ctr"/>
            <a:r>
              <a:rPr lang="en-US" sz="2000" b="1" dirty="0" smtClean="0">
                <a:latin typeface="Calibri" pitchFamily="34" charset="0"/>
              </a:rPr>
              <a:t>attendance</a:t>
            </a:r>
            <a:endParaRPr lang="en-CA" sz="2000" b="1" dirty="0">
              <a:latin typeface="Calibri" pitchFamily="34" charset="0"/>
            </a:endParaRPr>
          </a:p>
        </p:txBody>
      </p:sp>
      <p:sp>
        <p:nvSpPr>
          <p:cNvPr id="8" name="Oval 7"/>
          <p:cNvSpPr>
            <a:spLocks noChangeArrowheads="1"/>
          </p:cNvSpPr>
          <p:nvPr/>
        </p:nvSpPr>
        <p:spPr bwMode="auto">
          <a:xfrm>
            <a:off x="5716587" y="3354913"/>
            <a:ext cx="2809875" cy="2682875"/>
          </a:xfrm>
          <a:prstGeom prst="ellipse">
            <a:avLst/>
          </a:prstGeom>
          <a:solidFill>
            <a:srgbClr val="FFFF00">
              <a:alpha val="41176"/>
            </a:srgbClr>
          </a:solidFill>
          <a:ln>
            <a:noFill/>
          </a:ln>
          <a:extLst>
            <a:ext uri="{91240B29-F687-4f45-9708-019B960494DF}">
              <a14:hiddenLine xmlns:a14="http://schemas.microsoft.com/office/drawing/2010/main" w="12700" cap="sq" algn="ctr">
                <a:solidFill>
                  <a:srgbClr val="000000"/>
                </a:solidFill>
                <a:round/>
                <a:headEnd type="none" w="sm" len="sm"/>
                <a:tailEnd type="none" w="sm" len="sm"/>
              </a14:hiddenLine>
            </a:ext>
          </a:extLst>
        </p:spPr>
        <p:txBody>
          <a:bodyPr wrap="none" lIns="731327" tIns="45708" rIns="0" bIns="45708" anchor="ctr"/>
          <a:lstStyle/>
          <a:p>
            <a:pPr algn="ctr"/>
            <a:endParaRPr lang="en-US" dirty="0"/>
          </a:p>
          <a:p>
            <a:pPr algn="ctr"/>
            <a:r>
              <a:rPr lang="en-US" sz="2000" b="1" dirty="0" smtClean="0">
                <a:latin typeface="Calibri" pitchFamily="34" charset="0"/>
              </a:rPr>
              <a:t>Improved</a:t>
            </a:r>
          </a:p>
          <a:p>
            <a:pPr algn="ctr"/>
            <a:r>
              <a:rPr lang="en-US" sz="2000" b="1" dirty="0" smtClean="0">
                <a:latin typeface="Calibri" pitchFamily="34" charset="0"/>
              </a:rPr>
              <a:t> self</a:t>
            </a:r>
            <a:r>
              <a:rPr lang="en-US" sz="2000" b="1" dirty="0">
                <a:latin typeface="Calibri" pitchFamily="34" charset="0"/>
              </a:rPr>
              <a:t> </a:t>
            </a:r>
            <a:r>
              <a:rPr lang="en-US" sz="2000" b="1" dirty="0" smtClean="0">
                <a:latin typeface="Calibri" pitchFamily="34" charset="0"/>
              </a:rPr>
              <a:t>confidence </a:t>
            </a:r>
            <a:endParaRPr lang="en-US" sz="2000" b="1" dirty="0">
              <a:latin typeface="Calibri" pitchFamily="34" charset="0"/>
            </a:endParaRPr>
          </a:p>
          <a:p>
            <a:pPr algn="ctr"/>
            <a:r>
              <a:rPr lang="en-US" sz="2000" b="1" dirty="0">
                <a:latin typeface="Calibri" pitchFamily="34" charset="0"/>
              </a:rPr>
              <a:t>and </a:t>
            </a:r>
            <a:r>
              <a:rPr lang="en-US" sz="2000" b="1" dirty="0" smtClean="0">
                <a:latin typeface="Calibri" pitchFamily="34" charset="0"/>
              </a:rPr>
              <a:t>self esteem</a:t>
            </a:r>
            <a:endParaRPr lang="en-CA" sz="2000" b="1" dirty="0">
              <a:latin typeface="Calibri" pitchFamily="34" charset="0"/>
            </a:endParaRPr>
          </a:p>
        </p:txBody>
      </p:sp>
      <p:sp>
        <p:nvSpPr>
          <p:cNvPr id="9" name="Oval 8"/>
          <p:cNvSpPr>
            <a:spLocks noChangeArrowheads="1"/>
          </p:cNvSpPr>
          <p:nvPr/>
        </p:nvSpPr>
        <p:spPr bwMode="auto">
          <a:xfrm>
            <a:off x="3502026" y="3377533"/>
            <a:ext cx="2809875" cy="2682875"/>
          </a:xfrm>
          <a:prstGeom prst="ellipse">
            <a:avLst/>
          </a:prstGeom>
          <a:solidFill>
            <a:srgbClr val="1D37A3">
              <a:alpha val="21176"/>
            </a:srgbClr>
          </a:solidFill>
          <a:ln>
            <a:noFill/>
          </a:ln>
          <a:extLst>
            <a:ext uri="{91240B29-F687-4f45-9708-019B960494DF}">
              <a14:hiddenLine xmlns:a14="http://schemas.microsoft.com/office/drawing/2010/main" w="12700" cap="sq" algn="ctr">
                <a:solidFill>
                  <a:srgbClr val="000000"/>
                </a:solidFill>
                <a:round/>
                <a:headEnd type="none" w="sm" len="sm"/>
                <a:tailEnd type="none" w="sm" len="sm"/>
              </a14:hiddenLine>
            </a:ext>
          </a:extLst>
        </p:spPr>
        <p:txBody>
          <a:bodyPr wrap="none" lIns="0" tIns="45708" rIns="731327" bIns="45708" anchor="ctr"/>
          <a:lstStyle/>
          <a:p>
            <a:pPr algn="ctr"/>
            <a:endParaRPr lang="en-US" b="1" dirty="0">
              <a:latin typeface="Calibri" pitchFamily="34" charset="0"/>
            </a:endParaRPr>
          </a:p>
          <a:p>
            <a:pPr algn="ctr"/>
            <a:r>
              <a:rPr lang="en-US" sz="2000" b="1" dirty="0" smtClean="0">
                <a:latin typeface="Calibri" pitchFamily="34" charset="0"/>
              </a:rPr>
              <a:t>Improved</a:t>
            </a:r>
          </a:p>
          <a:p>
            <a:pPr algn="ctr"/>
            <a:r>
              <a:rPr lang="en-US" sz="2000" b="1" dirty="0" smtClean="0">
                <a:latin typeface="Calibri" pitchFamily="34" charset="0"/>
              </a:rPr>
              <a:t> social </a:t>
            </a:r>
            <a:r>
              <a:rPr lang="en-US" sz="2000" b="1" dirty="0">
                <a:latin typeface="Calibri" pitchFamily="34" charset="0"/>
              </a:rPr>
              <a:t>and </a:t>
            </a:r>
          </a:p>
          <a:p>
            <a:pPr algn="ctr"/>
            <a:r>
              <a:rPr lang="en-US" sz="2000" b="1" dirty="0" smtClean="0">
                <a:latin typeface="Calibri" pitchFamily="34" charset="0"/>
              </a:rPr>
              <a:t> communication</a:t>
            </a:r>
          </a:p>
          <a:p>
            <a:pPr algn="ctr"/>
            <a:r>
              <a:rPr lang="en-US" sz="2000" b="1" dirty="0" smtClean="0">
                <a:latin typeface="Calibri" pitchFamily="34" charset="0"/>
              </a:rPr>
              <a:t> </a:t>
            </a:r>
            <a:r>
              <a:rPr lang="en-US" sz="2000" b="1" dirty="0">
                <a:latin typeface="Calibri" pitchFamily="34" charset="0"/>
              </a:rPr>
              <a:t>skills</a:t>
            </a:r>
            <a:endParaRPr lang="en-CA" sz="2000" b="1" dirty="0">
              <a:latin typeface="Calibri" pitchFamily="34" charset="0"/>
            </a:endParaRPr>
          </a:p>
        </p:txBody>
      </p:sp>
      <p:sp>
        <p:nvSpPr>
          <p:cNvPr id="10" name="Oval 9"/>
          <p:cNvSpPr/>
          <p:nvPr/>
        </p:nvSpPr>
        <p:spPr bwMode="auto">
          <a:xfrm>
            <a:off x="5220072" y="3501008"/>
            <a:ext cx="1507740" cy="1440160"/>
          </a:xfrm>
          <a:prstGeom prst="ellipse">
            <a:avLst/>
          </a:prstGeom>
          <a:solidFill>
            <a:srgbClr val="FFFFFF">
              <a:alpha val="1176"/>
            </a:srgbClr>
          </a:solidFill>
          <a:ln w="12700" cap="sq" cmpd="sng" algn="ctr">
            <a:noFill/>
            <a:prstDash val="solid"/>
            <a:round/>
            <a:headEnd type="none" w="sm" len="sm"/>
            <a:tailEnd type="none" w="sm" len="sm"/>
          </a:ln>
          <a:effectLst/>
        </p:spPr>
        <p:txBody>
          <a:bodyPr spcFirstLastPara="1" wrap="none" lIns="91415" tIns="45708" rIns="91415" bIns="45708" anchor="ctr">
            <a:prstTxWarp prst="textButton">
              <a:avLst/>
            </a:prstTxWarp>
          </a:bodyPr>
          <a:lstStyle/>
          <a:p>
            <a:pPr algn="ctr">
              <a:defRPr/>
            </a:pPr>
            <a:r>
              <a:rPr lang="en-US" sz="3200" dirty="0">
                <a:latin typeface="+mn-lt"/>
              </a:rPr>
              <a:t>mentoring</a:t>
            </a:r>
            <a:r>
              <a:rPr lang="en-US" sz="3200" dirty="0">
                <a:solidFill>
                  <a:schemeClr val="accent1">
                    <a:lumMod val="10000"/>
                  </a:schemeClr>
                </a:solidFill>
                <a:latin typeface="+mn-lt"/>
              </a:rPr>
              <a:t> </a:t>
            </a:r>
          </a:p>
          <a:p>
            <a:pPr algn="ctr">
              <a:defRPr/>
            </a:pPr>
            <a:endParaRPr lang="en-US" sz="3200" dirty="0">
              <a:solidFill>
                <a:schemeClr val="accent1">
                  <a:lumMod val="10000"/>
                </a:schemeClr>
              </a:solidFill>
              <a:latin typeface="+mn-lt"/>
            </a:endParaRPr>
          </a:p>
          <a:p>
            <a:pPr algn="ctr">
              <a:defRPr/>
            </a:pPr>
            <a:r>
              <a:rPr lang="en-US" sz="3200" dirty="0">
                <a:solidFill>
                  <a:schemeClr val="accent1">
                    <a:lumMod val="10000"/>
                  </a:schemeClr>
                </a:solidFill>
                <a:latin typeface="+mn-lt"/>
              </a:rPr>
              <a:t>mentoring</a:t>
            </a:r>
            <a:endParaRPr lang="en-CA" sz="3200" dirty="0">
              <a:solidFill>
                <a:schemeClr val="accent1">
                  <a:lumMod val="10000"/>
                </a:schemeClr>
              </a:solidFill>
              <a:latin typeface="+mn-lt"/>
            </a:endParaRPr>
          </a:p>
        </p:txBody>
      </p:sp>
    </p:spTree>
    <p:extLst>
      <p:ext uri="{BB962C8B-B14F-4D97-AF65-F5344CB8AC3E}">
        <p14:creationId xmlns:p14="http://schemas.microsoft.com/office/powerpoint/2010/main" val="3898455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xEl>
                                              <p:pRg st="1" end="1"/>
                                            </p:txEl>
                                          </p:spTgt>
                                        </p:tgtEl>
                                        <p:attrNameLst>
                                          <p:attrName>style.visibility</p:attrName>
                                        </p:attrNameLst>
                                      </p:cBhvr>
                                      <p:to>
                                        <p:strVal val="visible"/>
                                      </p:to>
                                    </p:set>
                                    <p:anim calcmode="lin" valueType="num">
                                      <p:cBhvr additive="base">
                                        <p:cTn id="7" dur="500" fill="hold"/>
                                        <p:tgtEl>
                                          <p:spTgt spid="1126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fltVal val="0"/>
                                          </p:val>
                                        </p:tav>
                                        <p:tav tm="100000">
                                          <p:val>
                                            <p:strVal val="#ppt_w"/>
                                          </p:val>
                                        </p:tav>
                                      </p:tavLst>
                                    </p:anim>
                                    <p:anim calcmode="lin" valueType="num">
                                      <p:cBhvr>
                                        <p:cTn id="13" dur="3000" fill="hold"/>
                                        <p:tgtEl>
                                          <p:spTgt spid="7"/>
                                        </p:tgtEl>
                                        <p:attrNameLst>
                                          <p:attrName>ppt_h</p:attrName>
                                        </p:attrNameLst>
                                      </p:cBhvr>
                                      <p:tavLst>
                                        <p:tav tm="0">
                                          <p:val>
                                            <p:fltVal val="0"/>
                                          </p:val>
                                        </p:tav>
                                        <p:tav tm="100000">
                                          <p:val>
                                            <p:strVal val="#ppt_h"/>
                                          </p:val>
                                        </p:tav>
                                      </p:tavLst>
                                    </p:anim>
                                    <p:animEffect transition="in" filter="fade">
                                      <p:cBhvr>
                                        <p:cTn id="14" dur="3000"/>
                                        <p:tgtEl>
                                          <p:spTgt spid="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fltVal val="0"/>
                                          </p:val>
                                        </p:tav>
                                        <p:tav tm="100000">
                                          <p:val>
                                            <p:strVal val="#ppt_w"/>
                                          </p:val>
                                        </p:tav>
                                      </p:tavLst>
                                    </p:anim>
                                    <p:anim calcmode="lin" valueType="num">
                                      <p:cBhvr>
                                        <p:cTn id="18" dur="3000" fill="hold"/>
                                        <p:tgtEl>
                                          <p:spTgt spid="8"/>
                                        </p:tgtEl>
                                        <p:attrNameLst>
                                          <p:attrName>ppt_h</p:attrName>
                                        </p:attrNameLst>
                                      </p:cBhvr>
                                      <p:tavLst>
                                        <p:tav tm="0">
                                          <p:val>
                                            <p:fltVal val="0"/>
                                          </p:val>
                                        </p:tav>
                                        <p:tav tm="100000">
                                          <p:val>
                                            <p:strVal val="#ppt_h"/>
                                          </p:val>
                                        </p:tav>
                                      </p:tavLst>
                                    </p:anim>
                                    <p:animEffect transition="in" filter="fade">
                                      <p:cBhvr>
                                        <p:cTn id="19" dur="3000"/>
                                        <p:tgtEl>
                                          <p:spTgt spid="8"/>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3000" fill="hold"/>
                                        <p:tgtEl>
                                          <p:spTgt spid="9"/>
                                        </p:tgtEl>
                                        <p:attrNameLst>
                                          <p:attrName>ppt_w</p:attrName>
                                        </p:attrNameLst>
                                      </p:cBhvr>
                                      <p:tavLst>
                                        <p:tav tm="0">
                                          <p:val>
                                            <p:fltVal val="0"/>
                                          </p:val>
                                        </p:tav>
                                        <p:tav tm="100000">
                                          <p:val>
                                            <p:strVal val="#ppt_w"/>
                                          </p:val>
                                        </p:tav>
                                      </p:tavLst>
                                    </p:anim>
                                    <p:anim calcmode="lin" valueType="num">
                                      <p:cBhvr>
                                        <p:cTn id="23" dur="3000" fill="hold"/>
                                        <p:tgtEl>
                                          <p:spTgt spid="9"/>
                                        </p:tgtEl>
                                        <p:attrNameLst>
                                          <p:attrName>ppt_h</p:attrName>
                                        </p:attrNameLst>
                                      </p:cBhvr>
                                      <p:tavLst>
                                        <p:tav tm="0">
                                          <p:val>
                                            <p:fltVal val="0"/>
                                          </p:val>
                                        </p:tav>
                                        <p:tav tm="100000">
                                          <p:val>
                                            <p:strVal val="#ppt_h"/>
                                          </p:val>
                                        </p:tav>
                                      </p:tavLst>
                                    </p:anim>
                                    <p:animEffect transition="in" filter="fade">
                                      <p:cBhvr>
                                        <p:cTn id="24" dur="3000"/>
                                        <p:tgtEl>
                                          <p:spTgt spid="9"/>
                                        </p:tgtEl>
                                      </p:cBhvr>
                                    </p:animEffect>
                                  </p:childTnLst>
                                </p:cTn>
                              </p:par>
                              <p:par>
                                <p:cTn id="25" presetID="9" presetClass="emph" presetSubtype="0" nodeType="withEffect">
                                  <p:stCondLst>
                                    <p:cond delay="0"/>
                                  </p:stCondLst>
                                  <p:childTnLst>
                                    <p:set>
                                      <p:cBhvr rctx="PPT">
                                        <p:cTn id="26" dur="indefinite"/>
                                        <p:tgtEl>
                                          <p:spTgt spid="10"/>
                                        </p:tgtEl>
                                        <p:attrNameLst>
                                          <p:attrName>style.opacity</p:attrName>
                                        </p:attrNameLst>
                                      </p:cBhvr>
                                      <p:to>
                                        <p:strVal val="0.5"/>
                                      </p:to>
                                    </p:set>
                                    <p:animEffect filter="image" prLst="opacity: 0.5">
                                      <p:cBhvr rctx="IE">
                                        <p:cTn id="27"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0" y="332656"/>
            <a:ext cx="9144000" cy="936104"/>
          </a:xfrm>
        </p:spPr>
        <p:txBody>
          <a:bodyPr/>
          <a:lstStyle/>
          <a:p>
            <a:pPr algn="ctr"/>
            <a:r>
              <a:rPr lang="en-CA" sz="5400" dirty="0" smtClean="0">
                <a:latin typeface="MadCaps"/>
                <a:cs typeface="MadCaps"/>
              </a:rPr>
              <a:t>What is Mentorship?</a:t>
            </a:r>
          </a:p>
        </p:txBody>
      </p:sp>
      <p:sp>
        <p:nvSpPr>
          <p:cNvPr id="10243" name="Slide Number Placeholder 3"/>
          <p:cNvSpPr>
            <a:spLocks noGrp="1"/>
          </p:cNvSpPr>
          <p:nvPr>
            <p:ph type="sldNum" sz="quarter" idx="12"/>
          </p:nvPr>
        </p:nvSpPr>
        <p:spPr>
          <a:xfrm>
            <a:off x="8388424" y="6580584"/>
            <a:ext cx="49418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ヒラギノ角ゴ Pro W3" charset="-128"/>
              </a:defRPr>
            </a:lvl1pPr>
            <a:lvl2pPr marL="742950" indent="-285750">
              <a:defRPr>
                <a:solidFill>
                  <a:schemeClr val="tx1"/>
                </a:solidFill>
                <a:latin typeface="Verdana" pitchFamily="34" charset="0"/>
                <a:ea typeface="ヒラギノ角ゴ Pro W3" charset="-128"/>
              </a:defRPr>
            </a:lvl2pPr>
            <a:lvl3pPr marL="1143000" indent="-228600">
              <a:defRPr>
                <a:solidFill>
                  <a:schemeClr val="tx1"/>
                </a:solidFill>
                <a:latin typeface="Verdana" pitchFamily="34" charset="0"/>
                <a:ea typeface="ヒラギノ角ゴ Pro W3" charset="-128"/>
              </a:defRPr>
            </a:lvl3pPr>
            <a:lvl4pPr marL="1600200" indent="-228600">
              <a:defRPr>
                <a:solidFill>
                  <a:schemeClr val="tx1"/>
                </a:solidFill>
                <a:latin typeface="Verdana" pitchFamily="34" charset="0"/>
                <a:ea typeface="ヒラギノ角ゴ Pro W3" charset="-128"/>
              </a:defRPr>
            </a:lvl4pPr>
            <a:lvl5pPr marL="2057400" indent="-228600">
              <a:defRPr>
                <a:solidFill>
                  <a:schemeClr val="tx1"/>
                </a:solidFill>
                <a:latin typeface="Verdana" pitchFamily="34" charset="0"/>
                <a:ea typeface="ヒラギノ角ゴ Pro W3" charset="-128"/>
              </a:defRPr>
            </a:lvl5pPr>
            <a:lvl6pPr marL="2514600" indent="-228600" algn="ctr" eaLnBrk="0" fontAlgn="base" hangingPunct="0">
              <a:spcBef>
                <a:spcPct val="0"/>
              </a:spcBef>
              <a:spcAft>
                <a:spcPct val="0"/>
              </a:spcAft>
              <a:defRPr>
                <a:solidFill>
                  <a:schemeClr val="tx1"/>
                </a:solidFill>
                <a:latin typeface="Verdana" pitchFamily="34" charset="0"/>
                <a:ea typeface="ヒラギノ角ゴ Pro W3" charset="-128"/>
              </a:defRPr>
            </a:lvl6pPr>
            <a:lvl7pPr marL="2971800" indent="-228600" algn="ctr" eaLnBrk="0" fontAlgn="base" hangingPunct="0">
              <a:spcBef>
                <a:spcPct val="0"/>
              </a:spcBef>
              <a:spcAft>
                <a:spcPct val="0"/>
              </a:spcAft>
              <a:defRPr>
                <a:solidFill>
                  <a:schemeClr val="tx1"/>
                </a:solidFill>
                <a:latin typeface="Verdana" pitchFamily="34" charset="0"/>
                <a:ea typeface="ヒラギノ角ゴ Pro W3" charset="-128"/>
              </a:defRPr>
            </a:lvl7pPr>
            <a:lvl8pPr marL="3429000" indent="-228600" algn="ctr" eaLnBrk="0" fontAlgn="base" hangingPunct="0">
              <a:spcBef>
                <a:spcPct val="0"/>
              </a:spcBef>
              <a:spcAft>
                <a:spcPct val="0"/>
              </a:spcAft>
              <a:defRPr>
                <a:solidFill>
                  <a:schemeClr val="tx1"/>
                </a:solidFill>
                <a:latin typeface="Verdana" pitchFamily="34" charset="0"/>
                <a:ea typeface="ヒラギノ角ゴ Pro W3" charset="-128"/>
              </a:defRPr>
            </a:lvl8pPr>
            <a:lvl9pPr marL="3886200" indent="-228600" algn="ctr" eaLnBrk="0" fontAlgn="base" hangingPunct="0">
              <a:spcBef>
                <a:spcPct val="0"/>
              </a:spcBef>
              <a:spcAft>
                <a:spcPct val="0"/>
              </a:spcAft>
              <a:defRPr>
                <a:solidFill>
                  <a:schemeClr val="tx1"/>
                </a:solidFill>
                <a:latin typeface="Verdana" pitchFamily="34" charset="0"/>
                <a:ea typeface="ヒラギノ角ゴ Pro W3" charset="-128"/>
              </a:defRPr>
            </a:lvl9pPr>
          </a:lstStyle>
          <a:p>
            <a:fld id="{749C3850-DD65-4A33-AF56-5B2A8DC2D216}" type="slidenum">
              <a:rPr lang="en-US" smtClean="0">
                <a:solidFill>
                  <a:prstClr val="black"/>
                </a:solidFill>
                <a:latin typeface="MadCaps"/>
                <a:cs typeface="MadCaps"/>
              </a:rPr>
              <a:pPr/>
              <a:t>7</a:t>
            </a:fld>
            <a:endParaRPr lang="en-US" dirty="0" smtClean="0">
              <a:solidFill>
                <a:prstClr val="black"/>
              </a:solidFill>
              <a:latin typeface="MadCaps"/>
              <a:cs typeface="MadCaps"/>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6060" y="1688728"/>
            <a:ext cx="7692404" cy="451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0689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Mentorship?</a:t>
            </a:r>
            <a:endParaRPr lang="en-US" dirty="0"/>
          </a:p>
        </p:txBody>
      </p:sp>
      <p:sp>
        <p:nvSpPr>
          <p:cNvPr id="4" name="Slide Number Placeholder 3"/>
          <p:cNvSpPr>
            <a:spLocks noGrp="1"/>
          </p:cNvSpPr>
          <p:nvPr>
            <p:ph type="sldNum" sz="quarter" idx="12"/>
          </p:nvPr>
        </p:nvSpPr>
        <p:spPr/>
        <p:txBody>
          <a:bodyPr/>
          <a:lstStyle/>
          <a:p>
            <a:pPr>
              <a:defRPr/>
            </a:pPr>
            <a:fld id="{97FB0DDE-2102-4878-918B-133CF24F502E}" type="slidenum">
              <a:rPr lang="en-US" smtClean="0">
                <a:solidFill>
                  <a:prstClr val="black"/>
                </a:solidFill>
              </a:rPr>
              <a:pPr>
                <a:defRPr/>
              </a:pPr>
              <a:t>8</a:t>
            </a:fld>
            <a:endParaRPr lang="en-US">
              <a:solidFill>
                <a:prstClr val="black"/>
              </a:solidFill>
            </a:endParaRPr>
          </a:p>
        </p:txBody>
      </p:sp>
      <p:sp>
        <p:nvSpPr>
          <p:cNvPr id="5" name="TextBox 4"/>
          <p:cNvSpPr txBox="1"/>
          <p:nvPr/>
        </p:nvSpPr>
        <p:spPr>
          <a:xfrm>
            <a:off x="1238672" y="2348880"/>
            <a:ext cx="6336704" cy="3139321"/>
          </a:xfrm>
          <a:prstGeom prst="rect">
            <a:avLst/>
          </a:prstGeom>
          <a:noFill/>
        </p:spPr>
        <p:txBody>
          <a:bodyPr wrap="square" rtlCol="0">
            <a:spAutoFit/>
          </a:bodyPr>
          <a:lstStyle/>
          <a:p>
            <a:pPr algn="ctr"/>
            <a:r>
              <a:rPr lang="en-US" sz="6600" b="1" dirty="0" smtClean="0">
                <a:solidFill>
                  <a:srgbClr val="92D050"/>
                </a:solidFill>
              </a:rPr>
              <a:t>“Someone’s </a:t>
            </a:r>
            <a:r>
              <a:rPr lang="en-US" sz="6600" b="1" dirty="0" err="1" smtClean="0">
                <a:solidFill>
                  <a:srgbClr val="92D050"/>
                </a:solidFill>
              </a:rPr>
              <a:t>gotta</a:t>
            </a:r>
            <a:r>
              <a:rPr lang="en-US" sz="6600" b="1" dirty="0" smtClean="0">
                <a:solidFill>
                  <a:srgbClr val="92D050"/>
                </a:solidFill>
              </a:rPr>
              <a:t> be crazy about the kid.”</a:t>
            </a:r>
            <a:endParaRPr lang="en-US" sz="6600" b="1" dirty="0">
              <a:solidFill>
                <a:srgbClr val="92D050"/>
              </a:solidFill>
            </a:endParaRPr>
          </a:p>
        </p:txBody>
      </p:sp>
      <p:sp>
        <p:nvSpPr>
          <p:cNvPr id="3" name="TextBox 2"/>
          <p:cNvSpPr txBox="1"/>
          <p:nvPr/>
        </p:nvSpPr>
        <p:spPr>
          <a:xfrm>
            <a:off x="5292080" y="5675798"/>
            <a:ext cx="3168352" cy="369332"/>
          </a:xfrm>
          <a:prstGeom prst="rect">
            <a:avLst/>
          </a:prstGeom>
          <a:noFill/>
        </p:spPr>
        <p:txBody>
          <a:bodyPr wrap="square" rtlCol="0">
            <a:spAutoFit/>
          </a:bodyPr>
          <a:lstStyle/>
          <a:p>
            <a:r>
              <a:rPr lang="en-US" dirty="0" smtClean="0">
                <a:solidFill>
                  <a:srgbClr val="92D050"/>
                </a:solidFill>
              </a:rPr>
              <a:t>- </a:t>
            </a:r>
            <a:r>
              <a:rPr lang="en-US" dirty="0" err="1" smtClean="0">
                <a:solidFill>
                  <a:srgbClr val="92D050"/>
                </a:solidFill>
              </a:rPr>
              <a:t>Urie</a:t>
            </a:r>
            <a:r>
              <a:rPr lang="en-US" dirty="0" smtClean="0">
                <a:solidFill>
                  <a:srgbClr val="92D050"/>
                </a:solidFill>
              </a:rPr>
              <a:t> </a:t>
            </a:r>
            <a:r>
              <a:rPr lang="en-US" dirty="0" err="1" smtClean="0">
                <a:solidFill>
                  <a:srgbClr val="92D050"/>
                </a:solidFill>
              </a:rPr>
              <a:t>Bronfenbrenner</a:t>
            </a:r>
            <a:endParaRPr lang="en-US" dirty="0">
              <a:solidFill>
                <a:srgbClr val="92D050"/>
              </a:solidFill>
            </a:endParaRPr>
          </a:p>
        </p:txBody>
      </p:sp>
    </p:spTree>
    <p:extLst>
      <p:ext uri="{BB962C8B-B14F-4D97-AF65-F5344CB8AC3E}">
        <p14:creationId xmlns:p14="http://schemas.microsoft.com/office/powerpoint/2010/main" val="3417684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323528" y="2636912"/>
            <a:ext cx="8640960" cy="1500187"/>
          </a:xfrm>
        </p:spPr>
        <p:txBody>
          <a:bodyPr/>
          <a:lstStyle/>
          <a:p>
            <a:pPr algn="ctr"/>
            <a:r>
              <a:rPr lang="en-US" sz="8000" b="1" dirty="0" smtClean="0">
                <a:solidFill>
                  <a:srgbClr val="00B050"/>
                </a:solidFill>
                <a:latin typeface="MadCaps"/>
              </a:rPr>
              <a:t>Communication</a:t>
            </a:r>
            <a:endParaRPr lang="en-US" sz="8000" b="1" dirty="0">
              <a:solidFill>
                <a:srgbClr val="00B050"/>
              </a:solidFill>
              <a:latin typeface="MadCaps"/>
            </a:endParaRPr>
          </a:p>
        </p:txBody>
      </p:sp>
      <p:sp>
        <p:nvSpPr>
          <p:cNvPr id="4" name="Slide Number Placeholder 3"/>
          <p:cNvSpPr>
            <a:spLocks noGrp="1"/>
          </p:cNvSpPr>
          <p:nvPr>
            <p:ph type="sldNum" sz="quarter" idx="12"/>
          </p:nvPr>
        </p:nvSpPr>
        <p:spPr/>
        <p:txBody>
          <a:bodyPr/>
          <a:lstStyle/>
          <a:p>
            <a:pPr>
              <a:defRPr/>
            </a:pPr>
            <a:fld id="{12B7AB6C-727C-4BCB-9503-2F1DD744EFBC}"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760910305"/>
      </p:ext>
    </p:extLst>
  </p:cSld>
  <p:clrMapOvr>
    <a:masterClrMapping/>
  </p:clrMapOvr>
</p:sld>
</file>

<file path=ppt/theme/theme1.xml><?xml version="1.0" encoding="utf-8"?>
<a:theme xmlns:a="http://schemas.openxmlformats.org/drawingml/2006/main" name="AMP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MPtemplate final">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12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124" charset="0"/>
          </a:defRPr>
        </a:defPPr>
      </a:lstStyle>
    </a:lnDef>
  </a:objectDefaults>
  <a:extraClrSchemeLst>
    <a:extraClrScheme>
      <a:clrScheme name="AMPtemplate 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Ptemplate 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Ptemplate 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Ptemplate 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Ptemplate 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Ptemplate 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Ptemplate fina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Ptemplate 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Ptemplate 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Ptemplate 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Ptemplate 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Ptemplate 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1983</TotalTime>
  <Words>4488</Words>
  <Application>Microsoft Macintosh PowerPoint</Application>
  <PresentationFormat>On-screen Show (4:3)</PresentationFormat>
  <Paragraphs>694</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AMPtemplate final</vt:lpstr>
      <vt:lpstr>Mentoring Makes Sense</vt:lpstr>
      <vt:lpstr>Mentor Training Session</vt:lpstr>
      <vt:lpstr>PowerPoint Presentation</vt:lpstr>
      <vt:lpstr>PowerPoint Presentation</vt:lpstr>
      <vt:lpstr>What is Mentorship? </vt:lpstr>
      <vt:lpstr>What is Mentorship? </vt:lpstr>
      <vt:lpstr>What is Mentorship?</vt:lpstr>
      <vt:lpstr>What is Mentorship?</vt:lpstr>
      <vt:lpstr>PowerPoint Presentation</vt:lpstr>
      <vt:lpstr>  Communication</vt:lpstr>
      <vt:lpstr>  Communication</vt:lpstr>
      <vt:lpstr>PowerPoint Presentation</vt:lpstr>
      <vt:lpstr>PowerPoint Presentation</vt:lpstr>
      <vt:lpstr>PowerPoint Presentation</vt:lpstr>
      <vt:lpstr>Child Safety </vt:lpstr>
      <vt:lpstr>Child Safety</vt:lpstr>
      <vt:lpstr>Child Safety</vt:lpstr>
      <vt:lpstr>Child Safety</vt:lpstr>
      <vt:lpstr>Child Safety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Big Brothers Big Sisters of Edmonton &amp; Area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AMP</dc:creator>
  <cp:lastModifiedBy>Corey Dodge</cp:lastModifiedBy>
  <cp:revision>131</cp:revision>
  <dcterms:created xsi:type="dcterms:W3CDTF">2012-06-28T21:00:35Z</dcterms:created>
  <dcterms:modified xsi:type="dcterms:W3CDTF">2015-04-10T16:26:47Z</dcterms:modified>
</cp:coreProperties>
</file>